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</p:sldIdLst>
  <p:sldSz cy="5143500" cx="9144000"/>
  <p:notesSz cx="6858000" cy="9144000"/>
  <p:embeddedFontLst>
    <p:embeddedFont>
      <p:font typeface="Montserrat"/>
      <p:regular r:id="rId81"/>
      <p:bold r:id="rId82"/>
      <p:italic r:id="rId83"/>
      <p:boldItalic r:id="rId8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font" Target="fonts/Montserrat-boldItalic.fntdata"/><Relationship Id="rId83" Type="http://schemas.openxmlformats.org/officeDocument/2006/relationships/font" Target="fonts/Montserrat-italic.fntdata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0" Type="http://schemas.openxmlformats.org/officeDocument/2006/relationships/slide" Target="slides/slide76.xml"/><Relationship Id="rId82" Type="http://schemas.openxmlformats.org/officeDocument/2006/relationships/font" Target="fonts/Montserrat-bold.fntdata"/><Relationship Id="rId81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slide" Target="slides/slide75.xml"/><Relationship Id="rId34" Type="http://schemas.openxmlformats.org/officeDocument/2006/relationships/slide" Target="slides/slide30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" name="Google Shape;31;p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5b5c0f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355b5c0f11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bad72dd0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2bad72dd09_0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bad72dd0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2bad72dd09_0_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bad72dd0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2bad72dd09_0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bad72dd0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2bad72dd09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baca2447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2baca24471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5b5c0f1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355b5c0f11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bad72dd0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2bad72dd09_0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bad72dd0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2bad72dd09_0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f2fcb6a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3f2fcb6aae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:notes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f2fcb6aae_0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f2fcb6aa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5b5c0f1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355b5c0f11_0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bbd17055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2bbd17055d_0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bbd1705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2bbd17055d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bad72dd0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2bad72dd09_0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bad72dd0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2bad72dd09_0_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bad72dd0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2bad72dd09_0_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bad72dd0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2bad72dd09_0_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bad72dd0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2bad72dd09_0_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bad72dd09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2bad72dd09_0_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15176f4c5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g15176f4c5f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bad72dd09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2bad72dd09_0_1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65ffa860c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365ffa860c_1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f2fcb6aa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3f2fcb6aae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bad72dd09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2bad72dd09_0_1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78dba834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378dba834c_0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78dba834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378dba834c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bad72dd09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2bad72dd09_0_1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f2fcb6aae_0_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f2fcb6aa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662a38e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3662a38e44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bad72dd09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2bad72dd09_0_1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2bad72dd0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g2bad72dd09_0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662a38e4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3662a38e44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bad72dd09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2bad72dd09_0_1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bad72dd09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2bad72dd09_0_1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bad72dd09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2bad72dd09_0_19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662a38e4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3662a38e44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bad72dd09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2bad72dd09_0_1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f2fcb6aae_0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f2fcb6aa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bad72dd09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2bad72dd09_0_2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f2fcb6aa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3f2fcb6aae_0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bb1d1683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2bb1d16838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f2fcb6aae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f2fcb6aa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bad72dd09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2bad72dd09_0_2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baca2447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2baca24471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4e520b8442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4e520b844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baca244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2baca24471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bb1d1683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2bb1d16838_0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bb1d1683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2bb1d16838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bad72dd09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2bad72dd09_0_1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78dba834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378dba834c_0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666dcd3b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3666dcd3be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bb1d1683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2bb1d16838_0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5ffa860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g365ffa860c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bb9b8cd3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2bb9b8cd3a_0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bb9b8cd3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2bb9b8cd3a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bb9b8cd3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2bb9b8cd3a_0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bb9b8cd3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2bb9b8cd3a_0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f32fb013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3f32fb013d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bb9b8cd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2bb9b8cd3a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17:notes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bb9b8cd3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2bb9b8cd3a_0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bb9b8cd3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2bb9b8cd3a_0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bb9b8cd3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2bb9b8cd3a_0_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bad72dd0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g2bad72dd09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bb9b8cd3a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2bb9b8cd3a_0_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78dba834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378dba834c_0_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bb9b8cd3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2bb9b8cd3a_0_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f32fb013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g3f32fb013d_0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bb9b8cd3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2bb9b8cd3a_0_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4e520b8442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4e520b844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5176f4c5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15176f4c5f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22d91b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g3622d91b3e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f143ae1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3f143ae190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FF9E00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818062" y="805650"/>
            <a:ext cx="7507875" cy="3532200"/>
          </a:xfrm>
          <a:custGeom>
            <a:rect b="b" l="l" r="r" t="t"/>
            <a:pathLst>
              <a:path extrusionOk="0" h="120000" w="120000">
                <a:moveTo>
                  <a:pt x="48391" y="0"/>
                </a:moveTo>
                <a:lnTo>
                  <a:pt x="0" y="0"/>
                </a:lnTo>
                <a:lnTo>
                  <a:pt x="0" y="120000"/>
                </a:lnTo>
                <a:lnTo>
                  <a:pt x="120000" y="120000"/>
                </a:lnTo>
                <a:lnTo>
                  <a:pt x="120000" y="259"/>
                </a:lnTo>
                <a:lnTo>
                  <a:pt x="71609" y="259"/>
                </a:lnTo>
              </a:path>
            </a:pathLst>
          </a:custGeom>
          <a:noFill/>
          <a:ln cap="flat" cmpd="sng" w="1524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2296350" y="1991850"/>
            <a:ext cx="4551299" cy="1159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None/>
              <a:defRPr b="1" i="0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None/>
              <a:defRPr b="1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None/>
              <a:defRPr b="1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None/>
              <a:defRPr b="1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None/>
              <a:defRPr b="1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None/>
              <a:defRPr b="1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None/>
              <a:defRPr b="1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None/>
              <a:defRPr b="1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None/>
              <a:defRPr b="1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259950" y="274275"/>
            <a:ext cx="8624125" cy="4594950"/>
          </a:xfrm>
          <a:custGeom>
            <a:rect b="b" l="l" r="r" t="t"/>
            <a:pathLst>
              <a:path extrusionOk="0" h="120000" w="120000">
                <a:moveTo>
                  <a:pt x="39680" y="24"/>
                </a:moveTo>
                <a:lnTo>
                  <a:pt x="0" y="0"/>
                </a:lnTo>
                <a:lnTo>
                  <a:pt x="0" y="120000"/>
                </a:lnTo>
                <a:lnTo>
                  <a:pt x="120000" y="120000"/>
                </a:lnTo>
                <a:lnTo>
                  <a:pt x="120000" y="0"/>
                </a:lnTo>
                <a:lnTo>
                  <a:pt x="80531" y="0"/>
                </a:lnTo>
              </a:path>
            </a:pathLst>
          </a:custGeom>
          <a:noFill/>
          <a:ln cap="flat" cmpd="sng" w="76200">
            <a:solidFill>
              <a:srgbClr val="FF9E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3" name="Google Shape;13;p3"/>
          <p:cNvSpPr txBox="1"/>
          <p:nvPr>
            <p:ph type="title"/>
          </p:nvPr>
        </p:nvSpPr>
        <p:spPr>
          <a:xfrm>
            <a:off x="3241650" y="91565"/>
            <a:ext cx="2660700" cy="733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  <a:defRPr b="1" i="0" sz="1200" u="none" cap="none" strike="noStrik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  <a:defRPr b="1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  <a:defRPr b="1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  <a:defRPr b="1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  <a:defRPr b="1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  <a:defRPr b="1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  <a:defRPr b="1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  <a:defRPr b="1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  <a:defRPr b="1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" type="body"/>
          </p:nvPr>
        </p:nvSpPr>
        <p:spPr>
          <a:xfrm>
            <a:off x="840975" y="956004"/>
            <a:ext cx="3621899" cy="2965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Droid Serif"/>
              <a:buChar char="⊡"/>
              <a:defRPr b="0" i="0" sz="2000" u="none" cap="none" strike="noStrik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Droid Serif"/>
              <a:buChar char="□"/>
              <a:defRPr b="0" i="0" sz="2000" u="none" cap="none" strike="noStrik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Droid Serif"/>
              <a:buNone/>
              <a:defRPr b="0" i="0" sz="2000" u="none" cap="none" strike="noStrik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Droid Serif"/>
              <a:buNone/>
              <a:defRPr b="0" i="0" sz="2000" u="none" cap="none" strike="noStrik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Droid Serif"/>
              <a:buNone/>
              <a:defRPr b="0" i="0" sz="2000" u="none" cap="none" strike="noStrik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Droid Serif"/>
              <a:buNone/>
              <a:defRPr b="0" i="0" sz="2000" u="none" cap="none" strike="noStrik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Droid Serif"/>
              <a:buNone/>
              <a:defRPr b="0" i="0" sz="2000" u="none" cap="none" strike="noStrik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Droid Serif"/>
              <a:buNone/>
              <a:defRPr b="0" i="0" sz="2000" u="none" cap="none" strike="noStrik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Droid Serif"/>
              <a:buNone/>
              <a:defRPr b="0" i="0" sz="2000" u="none" cap="none" strike="noStrik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2" type="body"/>
          </p:nvPr>
        </p:nvSpPr>
        <p:spPr>
          <a:xfrm>
            <a:off x="4681052" y="956004"/>
            <a:ext cx="3621899" cy="2965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Droid Serif"/>
              <a:buChar char="⊡"/>
              <a:defRPr b="0" i="0" sz="2000" u="none" cap="none" strike="noStrik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Droid Serif"/>
              <a:buChar char="□"/>
              <a:defRPr b="0" i="0" sz="2000" u="none" cap="none" strike="noStrik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Droid Serif"/>
              <a:buNone/>
              <a:defRPr b="0" i="0" sz="2000" u="none" cap="none" strike="noStrik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Droid Serif"/>
              <a:buNone/>
              <a:defRPr b="0" i="0" sz="2000" u="none" cap="none" strike="noStrik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Droid Serif"/>
              <a:buNone/>
              <a:defRPr b="0" i="0" sz="2000" u="none" cap="none" strike="noStrik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Droid Serif"/>
              <a:buNone/>
              <a:defRPr b="0" i="0" sz="2000" u="none" cap="none" strike="noStrik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Droid Serif"/>
              <a:buNone/>
              <a:defRPr b="0" i="0" sz="2000" u="none" cap="none" strike="noStrik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Droid Serif"/>
              <a:buNone/>
              <a:defRPr b="0" i="0" sz="2000" u="none" cap="none" strike="noStrik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Droid Serif"/>
              <a:buNone/>
              <a:defRPr b="0" i="0" sz="2000" u="none" cap="none" strike="noStrik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bg>
      <p:bgPr>
        <a:solidFill>
          <a:srgbClr val="434343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818062" y="805650"/>
            <a:ext cx="7507875" cy="3532200"/>
          </a:xfrm>
          <a:custGeom>
            <a:rect b="b" l="l" r="r" t="t"/>
            <a:pathLst>
              <a:path extrusionOk="0" h="120000" w="120000">
                <a:moveTo>
                  <a:pt x="48391" y="0"/>
                </a:moveTo>
                <a:lnTo>
                  <a:pt x="0" y="0"/>
                </a:lnTo>
                <a:lnTo>
                  <a:pt x="0" y="120000"/>
                </a:lnTo>
                <a:lnTo>
                  <a:pt x="120000" y="120000"/>
                </a:lnTo>
                <a:lnTo>
                  <a:pt x="120000" y="259"/>
                </a:lnTo>
                <a:lnTo>
                  <a:pt x="71609" y="259"/>
                </a:lnTo>
              </a:path>
            </a:pathLst>
          </a:custGeom>
          <a:noFill/>
          <a:ln cap="flat" cmpd="sng" w="76200">
            <a:solidFill>
              <a:srgbClr val="FF9E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037600" y="2161800"/>
            <a:ext cx="5068799" cy="819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⊡"/>
              <a:defRPr b="0" i="1" sz="1800" u="none" cap="none" strike="noStrike">
                <a:solidFill>
                  <a:srgbClr val="CCCCCC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indent="-314325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50"/>
              <a:buFont typeface="Droid Serif"/>
              <a:buChar char="□"/>
              <a:defRPr b="0" i="1" sz="1800" u="none" cap="none" strike="noStrike">
                <a:solidFill>
                  <a:srgbClr val="CCCCCC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Droid Serif"/>
              <a:buNone/>
              <a:defRPr b="0" i="1" sz="1800" u="none" cap="none" strike="noStrike">
                <a:solidFill>
                  <a:srgbClr val="CCCCCC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Droid Serif"/>
              <a:buNone/>
              <a:defRPr b="0" i="1" sz="1800" u="none" cap="none" strike="noStrike">
                <a:solidFill>
                  <a:srgbClr val="CCCCCC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Droid Serif"/>
              <a:buNone/>
              <a:defRPr b="0" i="1" sz="1800" u="none" cap="none" strike="noStrike">
                <a:solidFill>
                  <a:srgbClr val="CCCCCC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Droid Serif"/>
              <a:buNone/>
              <a:defRPr b="0" i="1" sz="1800" u="none" cap="none" strike="noStrike">
                <a:solidFill>
                  <a:srgbClr val="CCCCCC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Droid Serif"/>
              <a:buNone/>
              <a:defRPr b="0" i="1" sz="1800" u="none" cap="none" strike="noStrike">
                <a:solidFill>
                  <a:srgbClr val="CCCCCC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Droid Serif"/>
              <a:buNone/>
              <a:defRPr b="0" i="1" sz="1800" u="none" cap="none" strike="noStrike">
                <a:solidFill>
                  <a:srgbClr val="CCCCCC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Droid Serif"/>
              <a:buNone/>
              <a:defRPr b="0" i="1" sz="1800" u="none" cap="none" strike="noStrike">
                <a:solidFill>
                  <a:srgbClr val="CCCCCC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/>
        </p:txBody>
      </p:sp>
      <p:sp>
        <p:nvSpPr>
          <p:cNvPr id="19" name="Google Shape;19;p4"/>
          <p:cNvSpPr txBox="1"/>
          <p:nvPr/>
        </p:nvSpPr>
        <p:spPr>
          <a:xfrm>
            <a:off x="3853200" y="293593"/>
            <a:ext cx="1437600" cy="653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E00"/>
              </a:buClr>
              <a:buFont typeface="Montserrat"/>
              <a:buNone/>
            </a:pPr>
            <a:r>
              <a:rPr lang="en" sz="9600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rPr>
              <a:t>"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 + 3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259950" y="274275"/>
            <a:ext cx="8624125" cy="4594950"/>
          </a:xfrm>
          <a:custGeom>
            <a:rect b="b" l="l" r="r" t="t"/>
            <a:pathLst>
              <a:path extrusionOk="0" h="120000" w="120000">
                <a:moveTo>
                  <a:pt x="39680" y="24"/>
                </a:moveTo>
                <a:lnTo>
                  <a:pt x="0" y="0"/>
                </a:lnTo>
                <a:lnTo>
                  <a:pt x="0" y="120000"/>
                </a:lnTo>
                <a:lnTo>
                  <a:pt x="120000" y="120000"/>
                </a:lnTo>
                <a:lnTo>
                  <a:pt x="120000" y="0"/>
                </a:lnTo>
                <a:lnTo>
                  <a:pt x="80531" y="0"/>
                </a:lnTo>
              </a:path>
            </a:pathLst>
          </a:custGeom>
          <a:noFill/>
          <a:ln cap="flat" cmpd="sng" w="76200">
            <a:solidFill>
              <a:srgbClr val="FF9E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2" name="Google Shape;22;p5"/>
          <p:cNvSpPr txBox="1"/>
          <p:nvPr>
            <p:ph type="title"/>
          </p:nvPr>
        </p:nvSpPr>
        <p:spPr>
          <a:xfrm>
            <a:off x="3241650" y="91565"/>
            <a:ext cx="2660700" cy="733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  <a:defRPr b="1" i="0" sz="1200" u="none" cap="none" strike="noStrik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  <a:defRPr b="1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  <a:defRPr b="1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  <a:defRPr b="1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  <a:defRPr b="1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  <a:defRPr b="1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  <a:defRPr b="1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  <a:defRPr b="1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  <a:defRPr b="1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753900" y="971550"/>
            <a:ext cx="2440499" cy="3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⊡"/>
              <a:defRPr b="0" i="0" sz="1800" u="none" cap="none" strike="noStrik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indent="-31432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50"/>
              <a:buFont typeface="Droid Serif"/>
              <a:buChar char="□"/>
              <a:defRPr b="0" i="0" sz="1800" u="none" cap="none" strike="noStrik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Droid Serif"/>
              <a:buNone/>
              <a:defRPr b="0" i="0" sz="1800" u="none" cap="none" strike="noStrik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Droid Serif"/>
              <a:buNone/>
              <a:defRPr b="0" i="0" sz="1800" u="none" cap="none" strike="noStrik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Droid Serif"/>
              <a:buNone/>
              <a:defRPr b="0" i="0" sz="1800" u="none" cap="none" strike="noStrik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Droid Serif"/>
              <a:buNone/>
              <a:defRPr b="0" i="0" sz="1800" u="none" cap="none" strike="noStrik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Droid Serif"/>
              <a:buNone/>
              <a:defRPr b="0" i="0" sz="1800" u="none" cap="none" strike="noStrik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Droid Serif"/>
              <a:buNone/>
              <a:defRPr b="0" i="0" sz="1800" u="none" cap="none" strike="noStrik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Droid Serif"/>
              <a:buNone/>
              <a:defRPr b="0" i="0" sz="1800" u="none" cap="none" strike="noStrik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3319596" y="971550"/>
            <a:ext cx="2440499" cy="3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⊡"/>
              <a:defRPr b="0" i="0" sz="1800" u="none" cap="none" strike="noStrik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indent="-31432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50"/>
              <a:buFont typeface="Droid Serif"/>
              <a:buChar char="□"/>
              <a:defRPr b="0" i="0" sz="1800" u="none" cap="none" strike="noStrik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Droid Serif"/>
              <a:buNone/>
              <a:defRPr b="0" i="0" sz="1800" u="none" cap="none" strike="noStrik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Droid Serif"/>
              <a:buNone/>
              <a:defRPr b="0" i="0" sz="1800" u="none" cap="none" strike="noStrik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Droid Serif"/>
              <a:buNone/>
              <a:defRPr b="0" i="0" sz="1800" u="none" cap="none" strike="noStrik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Droid Serif"/>
              <a:buNone/>
              <a:defRPr b="0" i="0" sz="1800" u="none" cap="none" strike="noStrik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Droid Serif"/>
              <a:buNone/>
              <a:defRPr b="0" i="0" sz="1800" u="none" cap="none" strike="noStrik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Droid Serif"/>
              <a:buNone/>
              <a:defRPr b="0" i="0" sz="1800" u="none" cap="none" strike="noStrik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Droid Serif"/>
              <a:buNone/>
              <a:defRPr b="0" i="0" sz="1800" u="none" cap="none" strike="noStrik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3" type="body"/>
          </p:nvPr>
        </p:nvSpPr>
        <p:spPr>
          <a:xfrm>
            <a:off x="5885291" y="971550"/>
            <a:ext cx="2440499" cy="3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⊡"/>
              <a:defRPr b="0" i="0" sz="1800" u="none" cap="none" strike="noStrik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indent="-31432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50"/>
              <a:buFont typeface="Droid Serif"/>
              <a:buChar char="□"/>
              <a:defRPr b="0" i="0" sz="1800" u="none" cap="none" strike="noStrik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Droid Serif"/>
              <a:buNone/>
              <a:defRPr b="0" i="0" sz="1800" u="none" cap="none" strike="noStrik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Droid Serif"/>
              <a:buNone/>
              <a:defRPr b="0" i="0" sz="1800" u="none" cap="none" strike="noStrik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Droid Serif"/>
              <a:buNone/>
              <a:defRPr b="0" i="0" sz="1800" u="none" cap="none" strike="noStrik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Droid Serif"/>
              <a:buNone/>
              <a:defRPr b="0" i="0" sz="1800" u="none" cap="none" strike="noStrik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Droid Serif"/>
              <a:buNone/>
              <a:defRPr b="0" i="0" sz="1800" u="none" cap="none" strike="noStrik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Droid Serif"/>
              <a:buNone/>
              <a:defRPr b="0" i="0" sz="1800" u="none" cap="none" strike="noStrik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Droid Serif"/>
              <a:buNone/>
              <a:defRPr b="0" i="0" sz="1800" u="none" cap="none" strike="noStrik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 flipH="1" rot="10800000">
            <a:off x="259950" y="274275"/>
            <a:ext cx="8624125" cy="4594950"/>
          </a:xfrm>
          <a:custGeom>
            <a:rect b="b" l="l" r="r" t="t"/>
            <a:pathLst>
              <a:path extrusionOk="0" h="120000" w="120000">
                <a:moveTo>
                  <a:pt x="39680" y="24"/>
                </a:moveTo>
                <a:lnTo>
                  <a:pt x="0" y="0"/>
                </a:lnTo>
                <a:lnTo>
                  <a:pt x="0" y="120000"/>
                </a:lnTo>
                <a:lnTo>
                  <a:pt x="120000" y="120000"/>
                </a:lnTo>
                <a:lnTo>
                  <a:pt x="120000" y="0"/>
                </a:lnTo>
                <a:lnTo>
                  <a:pt x="80531" y="0"/>
                </a:lnTo>
              </a:path>
            </a:pathLst>
          </a:custGeom>
          <a:noFill/>
          <a:ln cap="flat" cmpd="sng" w="76200">
            <a:solidFill>
              <a:srgbClr val="FF9E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8" name="Google Shape;28;p6"/>
          <p:cNvSpPr txBox="1"/>
          <p:nvPr>
            <p:ph idx="1" type="body"/>
          </p:nvPr>
        </p:nvSpPr>
        <p:spPr>
          <a:xfrm>
            <a:off x="3104100" y="4513082"/>
            <a:ext cx="2935800" cy="519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Droid Serif"/>
              <a:buNone/>
              <a:defRPr b="0" i="1" sz="1200" u="none" cap="none" strike="noStrike">
                <a:solidFill>
                  <a:srgbClr val="999999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□"/>
              <a:defRPr b="0" i="0" sz="2400" u="none" cap="none" strike="noStrik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Droid Serif"/>
              <a:buNone/>
              <a:defRPr b="0" i="0" sz="2400" u="none" cap="none" strike="noStrik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Droid Serif"/>
              <a:buNone/>
              <a:defRPr b="0" i="0" sz="1800" u="none" cap="none" strike="noStrik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Droid Serif"/>
              <a:buNone/>
              <a:defRPr b="0" i="0" sz="1800" u="none" cap="none" strike="noStrik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Droid Serif"/>
              <a:buNone/>
              <a:defRPr b="0" i="0" sz="1800" u="none" cap="none" strike="noStrik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Droid Serif"/>
              <a:buNone/>
              <a:defRPr b="0" i="0" sz="1800" u="none" cap="none" strike="noStrik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Droid Serif"/>
              <a:buNone/>
              <a:defRPr b="0" i="0" sz="1800" u="none" cap="none" strike="noStrik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Droid Serif"/>
              <a:buNone/>
              <a:defRPr b="0" i="0" sz="1800" u="none" cap="none" strike="noStrik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241650" y="91565"/>
            <a:ext cx="2660700" cy="733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  <a:defRPr b="1" i="0" sz="1200" u="none" cap="none" strike="noStrik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  <a:defRPr b="1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  <a:defRPr b="1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  <a:defRPr b="1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  <a:defRPr b="1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  <a:defRPr b="1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  <a:defRPr b="1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  <a:defRPr b="1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None/>
              <a:defRPr b="1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16650" y="950850"/>
            <a:ext cx="7310699" cy="3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b="0" i="0" sz="3000" u="none" cap="none" strike="noStrik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□"/>
              <a:defRPr b="0" i="0" sz="2400" u="none" cap="none" strike="noStrik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Droid Serif"/>
              <a:buNone/>
              <a:defRPr b="0" i="0" sz="2400" u="none" cap="none" strike="noStrik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Droid Serif"/>
              <a:buNone/>
              <a:defRPr b="0" i="0" sz="1800" u="none" cap="none" strike="noStrik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Droid Serif"/>
              <a:buNone/>
              <a:defRPr b="0" i="0" sz="1800" u="none" cap="none" strike="noStrik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Droid Serif"/>
              <a:buNone/>
              <a:defRPr b="0" i="0" sz="1800" u="none" cap="none" strike="noStrik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Droid Serif"/>
              <a:buNone/>
              <a:defRPr b="0" i="0" sz="1800" u="none" cap="none" strike="noStrik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Droid Serif"/>
              <a:buNone/>
              <a:defRPr b="0" i="0" sz="1800" u="none" cap="none" strike="noStrik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Droid Serif"/>
              <a:buNone/>
              <a:defRPr b="0" i="0" sz="1800" u="none" cap="none" strike="noStrik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etbootstrap.com/docs/4.3/layout/grid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etbootstrap.com/docs/4.3/layout/grid/" TargetMode="External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teamtreehouse.com/library/responsive-layouts" TargetMode="External"/><Relationship Id="rId4" Type="http://schemas.openxmlformats.org/officeDocument/2006/relationships/hyperlink" Target="https://teamtreehouse.com/library/framework-basics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etbootstrap.com/docs/4.0/utilities/spacing/" TargetMode="External"/><Relationship Id="rId4" Type="http://schemas.openxmlformats.org/officeDocument/2006/relationships/hyperlink" Target="https://getbootstrap.com/docs/4.3/utilities/spacing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etbootstrap.com/docs/4.3/content/images/" TargetMode="External"/><Relationship Id="rId4" Type="http://schemas.openxmlformats.org/officeDocument/2006/relationships/hyperlink" Target="https://getbootstrap.com/docs/4.3/utilities/borders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Relationship Id="rId4" Type="http://schemas.openxmlformats.org/officeDocument/2006/relationships/hyperlink" Target="https://getbootstrap.com/docs/4.3/layout/grid/#responsive-classes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www.helloerik.com/the-subtle-magic-behind-why-the-bootstrap-3-grid-works" TargetMode="External"/><Relationship Id="rId4" Type="http://schemas.openxmlformats.org/officeDocument/2006/relationships/hyperlink" Target="https://medium.com/@erik_flowers/how-youve-been-getting-the-bootstrap-grid-all-wrong-and-how-to-fix-it-6d97b920aa40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getbootstrap.com/docs/4.3/layout/grid/#order-classes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getbootstrap.com/docs/4.0/utilities/spacing/" TargetMode="External"/><Relationship Id="rId4" Type="http://schemas.openxmlformats.org/officeDocument/2006/relationships/hyperlink" Target="http://getbootstrap.com/docs/4.0/utilities/spacing/" TargetMode="External"/><Relationship Id="rId5" Type="http://schemas.openxmlformats.org/officeDocument/2006/relationships/hyperlink" Target="https://getbootstrap.com/docs/4.3/layout/grid/#offsetting-columns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developer.mozilla.org/en-US/docs/Web/CSS/display" TargetMode="External"/><Relationship Id="rId4" Type="http://schemas.openxmlformats.org/officeDocument/2006/relationships/hyperlink" Target="https://developer.mozilla.org/en-US/docs/Web/CSS/display" TargetMode="External"/><Relationship Id="rId5" Type="http://schemas.openxmlformats.org/officeDocument/2006/relationships/hyperlink" Target="https://getbootstrap.com/docs/4.3/utilities/display/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2.png"/><Relationship Id="rId4" Type="http://schemas.openxmlformats.org/officeDocument/2006/relationships/hyperlink" Target="https://getbootstrap.com/docs/4.3/utilities/display/#hiding-elements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getbootstrap.com/docs/4.3/components/navs/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getbootstrap.com/docs/4.3/components/navbar/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getbootstrap.com/docs/4.3/components/navbar/" TargetMode="External"/><Relationship Id="rId4" Type="http://schemas.openxmlformats.org/officeDocument/2006/relationships/hyperlink" Target="http://getbootstrap.com/docs/4.3/components/navs/#horizontal-alignment" TargetMode="External"/><Relationship Id="rId5" Type="http://schemas.openxmlformats.org/officeDocument/2006/relationships/hyperlink" Target="http://getbootstrap.com/docs/4.3/components/navs/#tab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://getbootstrap.com/docs/4.3/components/buttons/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2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://getbootstrap.com/docs/4.3/components/button-group/" TargetMode="External"/><Relationship Id="rId4" Type="http://schemas.openxmlformats.org/officeDocument/2006/relationships/image" Target="../media/image1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://getbootstrap.com/docs/4.3/components/dropdowns/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://getbootstrap.com/docs/4.3/components/card/#image-caps" TargetMode="External"/><Relationship Id="rId4" Type="http://schemas.openxmlformats.org/officeDocument/2006/relationships/hyperlink" Target="http://getbootstrap.com/docs/4.3/components/card/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://getbootstrap.com/docs/4.0/components/card/#list-groups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s://getbootstrap.com/docs/4.3/components/badge/" TargetMode="External"/><Relationship Id="rId4" Type="http://schemas.openxmlformats.org/officeDocument/2006/relationships/image" Target="../media/image3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://getbootstrap.com/docs/4.3/components/list-group/#contextual-classes" TargetMode="External"/><Relationship Id="rId4" Type="http://schemas.openxmlformats.org/officeDocument/2006/relationships/image" Target="../media/image34.png"/><Relationship Id="rId5" Type="http://schemas.openxmlformats.org/officeDocument/2006/relationships/image" Target="../media/image2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3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hyperlink" Target="https://teamtreehouse.com/library/framework-basics" TargetMode="External"/><Relationship Id="rId4" Type="http://schemas.openxmlformats.org/officeDocument/2006/relationships/hyperlink" Target="https://startbootstrap.com/template-categories/all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ctrTitle"/>
          </p:nvPr>
        </p:nvSpPr>
        <p:spPr>
          <a:xfrm>
            <a:off x="1542311" y="1755737"/>
            <a:ext cx="6059424" cy="1159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Montserrat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Bootstrap </a:t>
            </a:r>
            <a:r>
              <a:rPr lang="en"/>
              <a:t>2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" name="Google Shape;34;p7"/>
          <p:cNvSpPr/>
          <p:nvPr/>
        </p:nvSpPr>
        <p:spPr>
          <a:xfrm>
            <a:off x="4255104" y="512098"/>
            <a:ext cx="633839" cy="576508"/>
          </a:xfrm>
          <a:custGeom>
            <a:rect b="b" l="l" r="r" t="t"/>
            <a:pathLst>
              <a:path extrusionOk="0" h="120000" w="120000">
                <a:moveTo>
                  <a:pt x="56929" y="0"/>
                </a:moveTo>
                <a:lnTo>
                  <a:pt x="53858" y="203"/>
                </a:lnTo>
                <a:lnTo>
                  <a:pt x="50780" y="601"/>
                </a:lnTo>
                <a:lnTo>
                  <a:pt x="47894" y="1000"/>
                </a:lnTo>
                <a:lnTo>
                  <a:pt x="45001" y="1594"/>
                </a:lnTo>
                <a:lnTo>
                  <a:pt x="42108" y="2383"/>
                </a:lnTo>
                <a:lnTo>
                  <a:pt x="39400" y="3383"/>
                </a:lnTo>
                <a:lnTo>
                  <a:pt x="36685" y="4376"/>
                </a:lnTo>
                <a:lnTo>
                  <a:pt x="33977" y="5368"/>
                </a:lnTo>
                <a:lnTo>
                  <a:pt x="31446" y="6759"/>
                </a:lnTo>
                <a:lnTo>
                  <a:pt x="28916" y="7947"/>
                </a:lnTo>
                <a:lnTo>
                  <a:pt x="26385" y="9541"/>
                </a:lnTo>
                <a:lnTo>
                  <a:pt x="24039" y="11127"/>
                </a:lnTo>
                <a:lnTo>
                  <a:pt x="21871" y="12714"/>
                </a:lnTo>
                <a:lnTo>
                  <a:pt x="19704" y="14503"/>
                </a:lnTo>
                <a:lnTo>
                  <a:pt x="17536" y="16293"/>
                </a:lnTo>
                <a:lnTo>
                  <a:pt x="15545" y="18278"/>
                </a:lnTo>
                <a:lnTo>
                  <a:pt x="13740" y="20271"/>
                </a:lnTo>
                <a:lnTo>
                  <a:pt x="11927" y="22451"/>
                </a:lnTo>
                <a:lnTo>
                  <a:pt x="10307" y="24639"/>
                </a:lnTo>
                <a:lnTo>
                  <a:pt x="8679" y="26827"/>
                </a:lnTo>
                <a:lnTo>
                  <a:pt x="7229" y="29210"/>
                </a:lnTo>
                <a:lnTo>
                  <a:pt x="5971" y="31594"/>
                </a:lnTo>
                <a:lnTo>
                  <a:pt x="4705" y="34172"/>
                </a:lnTo>
                <a:lnTo>
                  <a:pt x="3618" y="36759"/>
                </a:lnTo>
                <a:lnTo>
                  <a:pt x="2715" y="39338"/>
                </a:lnTo>
                <a:lnTo>
                  <a:pt x="1812" y="41925"/>
                </a:lnTo>
                <a:lnTo>
                  <a:pt x="1272" y="44707"/>
                </a:lnTo>
                <a:lnTo>
                  <a:pt x="725" y="47489"/>
                </a:lnTo>
                <a:lnTo>
                  <a:pt x="362" y="50263"/>
                </a:lnTo>
                <a:lnTo>
                  <a:pt x="7" y="53045"/>
                </a:lnTo>
                <a:lnTo>
                  <a:pt x="7" y="56030"/>
                </a:lnTo>
                <a:lnTo>
                  <a:pt x="7" y="59007"/>
                </a:lnTo>
                <a:lnTo>
                  <a:pt x="362" y="62188"/>
                </a:lnTo>
                <a:lnTo>
                  <a:pt x="725" y="65165"/>
                </a:lnTo>
                <a:lnTo>
                  <a:pt x="1450" y="67947"/>
                </a:lnTo>
                <a:lnTo>
                  <a:pt x="2175" y="70924"/>
                </a:lnTo>
                <a:lnTo>
                  <a:pt x="3078" y="73706"/>
                </a:lnTo>
                <a:lnTo>
                  <a:pt x="4158" y="76488"/>
                </a:lnTo>
                <a:lnTo>
                  <a:pt x="5423" y="79270"/>
                </a:lnTo>
                <a:lnTo>
                  <a:pt x="6688" y="81857"/>
                </a:lnTo>
                <a:lnTo>
                  <a:pt x="8139" y="84240"/>
                </a:lnTo>
                <a:lnTo>
                  <a:pt x="9944" y="86819"/>
                </a:lnTo>
                <a:lnTo>
                  <a:pt x="11572" y="89202"/>
                </a:lnTo>
                <a:lnTo>
                  <a:pt x="13555" y="91390"/>
                </a:lnTo>
                <a:lnTo>
                  <a:pt x="15545" y="93579"/>
                </a:lnTo>
                <a:lnTo>
                  <a:pt x="17713" y="95759"/>
                </a:lnTo>
                <a:lnTo>
                  <a:pt x="19881" y="97752"/>
                </a:lnTo>
                <a:lnTo>
                  <a:pt x="18438" y="100729"/>
                </a:lnTo>
                <a:lnTo>
                  <a:pt x="16810" y="103706"/>
                </a:lnTo>
                <a:lnTo>
                  <a:pt x="15005" y="106887"/>
                </a:lnTo>
                <a:lnTo>
                  <a:pt x="12652" y="109864"/>
                </a:lnTo>
                <a:lnTo>
                  <a:pt x="10122" y="112849"/>
                </a:lnTo>
                <a:lnTo>
                  <a:pt x="8679" y="114240"/>
                </a:lnTo>
                <a:lnTo>
                  <a:pt x="7051" y="115428"/>
                </a:lnTo>
                <a:lnTo>
                  <a:pt x="5423" y="116624"/>
                </a:lnTo>
                <a:lnTo>
                  <a:pt x="3795" y="117811"/>
                </a:lnTo>
                <a:lnTo>
                  <a:pt x="1990" y="118609"/>
                </a:lnTo>
                <a:lnTo>
                  <a:pt x="7" y="119601"/>
                </a:lnTo>
                <a:lnTo>
                  <a:pt x="910" y="119601"/>
                </a:lnTo>
                <a:lnTo>
                  <a:pt x="3618" y="119999"/>
                </a:lnTo>
                <a:lnTo>
                  <a:pt x="10122" y="119999"/>
                </a:lnTo>
                <a:lnTo>
                  <a:pt x="12652" y="119804"/>
                </a:lnTo>
                <a:lnTo>
                  <a:pt x="15545" y="119202"/>
                </a:lnTo>
                <a:lnTo>
                  <a:pt x="18438" y="118609"/>
                </a:lnTo>
                <a:lnTo>
                  <a:pt x="21509" y="117616"/>
                </a:lnTo>
                <a:lnTo>
                  <a:pt x="24580" y="116420"/>
                </a:lnTo>
                <a:lnTo>
                  <a:pt x="27835" y="114834"/>
                </a:lnTo>
                <a:lnTo>
                  <a:pt x="30906" y="112849"/>
                </a:lnTo>
                <a:lnTo>
                  <a:pt x="33977" y="110661"/>
                </a:lnTo>
                <a:lnTo>
                  <a:pt x="36870" y="107684"/>
                </a:lnTo>
                <a:lnTo>
                  <a:pt x="39578" y="108676"/>
                </a:lnTo>
                <a:lnTo>
                  <a:pt x="42293" y="109669"/>
                </a:lnTo>
                <a:lnTo>
                  <a:pt x="45179" y="110263"/>
                </a:lnTo>
                <a:lnTo>
                  <a:pt x="48072" y="110856"/>
                </a:lnTo>
                <a:lnTo>
                  <a:pt x="50965" y="111458"/>
                </a:lnTo>
                <a:lnTo>
                  <a:pt x="53858" y="111857"/>
                </a:lnTo>
                <a:lnTo>
                  <a:pt x="56929" y="112052"/>
                </a:lnTo>
                <a:lnTo>
                  <a:pt x="63070" y="112052"/>
                </a:lnTo>
                <a:lnTo>
                  <a:pt x="66141" y="111857"/>
                </a:lnTo>
                <a:lnTo>
                  <a:pt x="69219" y="111458"/>
                </a:lnTo>
                <a:lnTo>
                  <a:pt x="72105" y="110856"/>
                </a:lnTo>
                <a:lnTo>
                  <a:pt x="74998" y="110263"/>
                </a:lnTo>
                <a:lnTo>
                  <a:pt x="77891" y="109473"/>
                </a:lnTo>
                <a:lnTo>
                  <a:pt x="80599" y="108676"/>
                </a:lnTo>
                <a:lnTo>
                  <a:pt x="83314" y="107684"/>
                </a:lnTo>
                <a:lnTo>
                  <a:pt x="86022" y="106488"/>
                </a:lnTo>
                <a:lnTo>
                  <a:pt x="88553" y="105300"/>
                </a:lnTo>
                <a:lnTo>
                  <a:pt x="91083" y="103909"/>
                </a:lnTo>
                <a:lnTo>
                  <a:pt x="93614" y="102518"/>
                </a:lnTo>
                <a:lnTo>
                  <a:pt x="95960" y="100924"/>
                </a:lnTo>
                <a:lnTo>
                  <a:pt x="98128" y="99338"/>
                </a:lnTo>
                <a:lnTo>
                  <a:pt x="100295" y="97548"/>
                </a:lnTo>
                <a:lnTo>
                  <a:pt x="102463" y="95563"/>
                </a:lnTo>
                <a:lnTo>
                  <a:pt x="104454" y="93774"/>
                </a:lnTo>
                <a:lnTo>
                  <a:pt x="106259" y="91586"/>
                </a:lnTo>
                <a:lnTo>
                  <a:pt x="108072" y="89601"/>
                </a:lnTo>
                <a:lnTo>
                  <a:pt x="109692" y="87421"/>
                </a:lnTo>
                <a:lnTo>
                  <a:pt x="111320" y="85029"/>
                </a:lnTo>
                <a:lnTo>
                  <a:pt x="112770" y="82646"/>
                </a:lnTo>
                <a:lnTo>
                  <a:pt x="114036" y="80263"/>
                </a:lnTo>
                <a:lnTo>
                  <a:pt x="115294" y="77879"/>
                </a:lnTo>
                <a:lnTo>
                  <a:pt x="116381" y="75300"/>
                </a:lnTo>
                <a:lnTo>
                  <a:pt x="117284" y="72714"/>
                </a:lnTo>
                <a:lnTo>
                  <a:pt x="118187" y="69932"/>
                </a:lnTo>
                <a:lnTo>
                  <a:pt x="118734" y="67353"/>
                </a:lnTo>
                <a:lnTo>
                  <a:pt x="119274" y="64571"/>
                </a:lnTo>
                <a:lnTo>
                  <a:pt x="119637" y="61789"/>
                </a:lnTo>
                <a:lnTo>
                  <a:pt x="119992" y="58812"/>
                </a:lnTo>
                <a:lnTo>
                  <a:pt x="119992" y="56030"/>
                </a:lnTo>
                <a:lnTo>
                  <a:pt x="119992" y="53045"/>
                </a:lnTo>
                <a:lnTo>
                  <a:pt x="119637" y="50263"/>
                </a:lnTo>
                <a:lnTo>
                  <a:pt x="119274" y="47489"/>
                </a:lnTo>
                <a:lnTo>
                  <a:pt x="118734" y="44707"/>
                </a:lnTo>
                <a:lnTo>
                  <a:pt x="118187" y="41925"/>
                </a:lnTo>
                <a:lnTo>
                  <a:pt x="117284" y="39338"/>
                </a:lnTo>
                <a:lnTo>
                  <a:pt x="116381" y="36759"/>
                </a:lnTo>
                <a:lnTo>
                  <a:pt x="115294" y="34172"/>
                </a:lnTo>
                <a:lnTo>
                  <a:pt x="114036" y="31594"/>
                </a:lnTo>
                <a:lnTo>
                  <a:pt x="112770" y="29210"/>
                </a:lnTo>
                <a:lnTo>
                  <a:pt x="111320" y="26827"/>
                </a:lnTo>
                <a:lnTo>
                  <a:pt x="109692" y="24639"/>
                </a:lnTo>
                <a:lnTo>
                  <a:pt x="108072" y="22451"/>
                </a:lnTo>
                <a:lnTo>
                  <a:pt x="106259" y="20271"/>
                </a:lnTo>
                <a:lnTo>
                  <a:pt x="104454" y="18278"/>
                </a:lnTo>
                <a:lnTo>
                  <a:pt x="102463" y="16293"/>
                </a:lnTo>
                <a:lnTo>
                  <a:pt x="100295" y="14503"/>
                </a:lnTo>
                <a:lnTo>
                  <a:pt x="98128" y="12714"/>
                </a:lnTo>
                <a:lnTo>
                  <a:pt x="95960" y="11127"/>
                </a:lnTo>
                <a:lnTo>
                  <a:pt x="93614" y="9541"/>
                </a:lnTo>
                <a:lnTo>
                  <a:pt x="91083" y="7947"/>
                </a:lnTo>
                <a:lnTo>
                  <a:pt x="88553" y="6759"/>
                </a:lnTo>
                <a:lnTo>
                  <a:pt x="86022" y="5368"/>
                </a:lnTo>
                <a:lnTo>
                  <a:pt x="83314" y="4376"/>
                </a:lnTo>
                <a:lnTo>
                  <a:pt x="80599" y="3383"/>
                </a:lnTo>
                <a:lnTo>
                  <a:pt x="77891" y="2383"/>
                </a:lnTo>
                <a:lnTo>
                  <a:pt x="74998" y="1594"/>
                </a:lnTo>
                <a:lnTo>
                  <a:pt x="72105" y="1000"/>
                </a:lnTo>
                <a:lnTo>
                  <a:pt x="69219" y="601"/>
                </a:lnTo>
                <a:lnTo>
                  <a:pt x="66141" y="203"/>
                </a:lnTo>
                <a:lnTo>
                  <a:pt x="630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7"/>
          <p:cNvSpPr txBox="1"/>
          <p:nvPr/>
        </p:nvSpPr>
        <p:spPr>
          <a:xfrm>
            <a:off x="894173" y="2723672"/>
            <a:ext cx="7355700" cy="1159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509000" y="584275"/>
            <a:ext cx="82455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Droid Serif"/>
              <a:buNone/>
            </a:pPr>
            <a:r>
              <a:rPr b="1" lang="en"/>
              <a:t>Rules of the Rows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Droid Serif"/>
              <a:buNone/>
            </a:pPr>
            <a:r>
              <a:t/>
            </a:r>
            <a:endParaRPr b="1"/>
          </a:p>
          <a:p>
            <a:pPr indent="-3302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⊡"/>
            </a:pPr>
            <a:r>
              <a:rPr lang="en" sz="1800"/>
              <a:t>The </a:t>
            </a:r>
            <a:r>
              <a:rPr lang="en" sz="1800">
                <a:solidFill>
                  <a:srgbClr val="0000FF"/>
                </a:solidFill>
              </a:rPr>
              <a:t>row </a:t>
            </a:r>
            <a:r>
              <a:rPr lang="en" sz="1800"/>
              <a:t>or</a:t>
            </a:r>
            <a:r>
              <a:rPr lang="en" sz="1800">
                <a:solidFill>
                  <a:srgbClr val="0000FF"/>
                </a:solidFill>
              </a:rPr>
              <a:t> class="row"</a:t>
            </a:r>
            <a:r>
              <a:rPr lang="en" sz="1800"/>
              <a:t> class creates a row for columns </a:t>
            </a:r>
            <a:r>
              <a:rPr lang="en" sz="1800"/>
              <a:t>to nest inside</a:t>
            </a:r>
            <a:endParaRPr sz="1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</a:rPr>
              <a:t>&lt;section class= "row"&gt;&lt;article&gt;</a:t>
            </a:r>
            <a:r>
              <a:rPr lang="en" sz="1800"/>
              <a:t>Col 1</a:t>
            </a:r>
            <a:r>
              <a:rPr lang="en" sz="1800">
                <a:solidFill>
                  <a:srgbClr val="980000"/>
                </a:solidFill>
              </a:rPr>
              <a:t>&lt;/article&gt;&lt;/section&gt;</a:t>
            </a:r>
            <a:r>
              <a:rPr lang="en" sz="1800"/>
              <a:t>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302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⊡"/>
            </a:pPr>
            <a:r>
              <a:rPr lang="en" sz="1800"/>
              <a:t>Can have 1 to 12 columns in a row</a:t>
            </a:r>
            <a:endParaRPr sz="1800"/>
          </a:p>
          <a:p>
            <a:pPr indent="-2159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roid Serif"/>
              <a:buNone/>
            </a:pPr>
            <a:r>
              <a:t/>
            </a:r>
            <a:endParaRPr sz="1800"/>
          </a:p>
          <a:p>
            <a:pPr indent="-3302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⊡"/>
            </a:pPr>
            <a:r>
              <a:rPr lang="en" sz="1800"/>
              <a:t>Rows have -15px margin on left and right</a:t>
            </a:r>
            <a:endParaRPr sz="1800"/>
          </a:p>
        </p:txBody>
      </p:sp>
      <p:sp>
        <p:nvSpPr>
          <p:cNvPr id="92" name="Google Shape;92;p16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894375" y="555729"/>
            <a:ext cx="7635900" cy="3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Rules of the Rows</a:t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1218" y="1373035"/>
            <a:ext cx="6115500" cy="313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794275" y="622454"/>
            <a:ext cx="7635900" cy="3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Rules of the Rows</a:t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3854" y="1131834"/>
            <a:ext cx="6324000" cy="324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19"/>
          <p:cNvSpPr txBox="1"/>
          <p:nvPr/>
        </p:nvSpPr>
        <p:spPr>
          <a:xfrm>
            <a:off x="780950" y="669154"/>
            <a:ext cx="7635900" cy="3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Rules of the Rows</a:t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descr="image-3" id="113" name="Google Shape;11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4925" y="1156786"/>
            <a:ext cx="6114000" cy="313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780700" y="380054"/>
            <a:ext cx="77328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Columns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302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⊡"/>
            </a:pPr>
            <a:r>
              <a:rPr lang="en" sz="1800">
                <a:solidFill>
                  <a:srgbClr val="0000FF"/>
                </a:solidFill>
              </a:rPr>
              <a:t>col    </a:t>
            </a:r>
            <a:r>
              <a:rPr lang="en" sz="1800"/>
              <a:t>creates equal sized columns equal to the </a:t>
            </a:r>
            <a:r>
              <a:rPr lang="en" sz="1800">
                <a:solidFill>
                  <a:srgbClr val="980000"/>
                </a:solidFill>
              </a:rPr>
              <a:t>12</a:t>
            </a:r>
            <a:r>
              <a:rPr lang="en" sz="1800"/>
              <a:t> total in the row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302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⊡"/>
            </a:pPr>
            <a:r>
              <a:rPr lang="en" sz="1800">
                <a:solidFill>
                  <a:srgbClr val="0000FF"/>
                </a:solidFill>
              </a:rPr>
              <a:t>col-4</a:t>
            </a:r>
            <a:r>
              <a:rPr lang="en" sz="1800"/>
              <a:t> creates </a:t>
            </a:r>
            <a:r>
              <a:rPr lang="en" sz="1800">
                <a:solidFill>
                  <a:srgbClr val="980000"/>
                </a:solidFill>
              </a:rPr>
              <a:t>3</a:t>
            </a:r>
            <a:r>
              <a:rPr lang="en" sz="1800"/>
              <a:t> equal sized columns </a:t>
            </a:r>
            <a:r>
              <a:rPr lang="en" sz="1800"/>
              <a:t>equal to the </a:t>
            </a:r>
            <a:r>
              <a:rPr lang="en" sz="1800">
                <a:solidFill>
                  <a:srgbClr val="980000"/>
                </a:solidFill>
              </a:rPr>
              <a:t>12</a:t>
            </a:r>
            <a:r>
              <a:rPr lang="en" sz="1800"/>
              <a:t> total in the row</a:t>
            </a:r>
            <a:r>
              <a:rPr lang="en" sz="1800"/>
              <a:t>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302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⊡"/>
            </a:pPr>
            <a:r>
              <a:rPr lang="en" sz="1800">
                <a:solidFill>
                  <a:srgbClr val="0000FF"/>
                </a:solidFill>
              </a:rPr>
              <a:t>col-6</a:t>
            </a:r>
            <a:r>
              <a:rPr lang="en" sz="1800"/>
              <a:t> creates </a:t>
            </a:r>
            <a:r>
              <a:rPr lang="en" sz="1800">
                <a:solidFill>
                  <a:srgbClr val="980000"/>
                </a:solidFill>
              </a:rPr>
              <a:t>2</a:t>
            </a:r>
            <a:r>
              <a:rPr lang="en" sz="1800"/>
              <a:t> equal sized columns equal to the </a:t>
            </a:r>
            <a:r>
              <a:rPr lang="en" sz="1800">
                <a:solidFill>
                  <a:srgbClr val="980000"/>
                </a:solidFill>
              </a:rPr>
              <a:t>12</a:t>
            </a:r>
            <a:r>
              <a:rPr lang="en" sz="1800"/>
              <a:t> total in the row.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302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⊡"/>
            </a:pPr>
            <a:r>
              <a:rPr lang="en" sz="1800"/>
              <a:t>Have utility classes to specify size of the column or number of columns to span at each breakpoint or screen size. The total must equal 12  </a:t>
            </a:r>
            <a:r>
              <a:rPr lang="en" sz="1800">
                <a:solidFill>
                  <a:srgbClr val="0000FF"/>
                </a:solidFill>
              </a:rPr>
              <a:t>col-sm-4</a:t>
            </a:r>
            <a:endParaRPr sz="1800">
              <a:solidFill>
                <a:srgbClr val="0000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0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3570275" y="4048275"/>
            <a:ext cx="47751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Access Grid Layouts go to: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https://getbootstrap.com/docs/4.3/layout/grid/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2781900" y="527400"/>
            <a:ext cx="46809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2300">
                <a:solidFill>
                  <a:schemeClr val="dk1"/>
                </a:solidFill>
              </a:rPr>
              <a:t>Bootstrap Sample Grid</a:t>
            </a:r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000" y="1031400"/>
            <a:ext cx="7854626" cy="367842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/>
          <p:nvPr/>
        </p:nvSpPr>
        <p:spPr>
          <a:xfrm>
            <a:off x="3502675" y="2511475"/>
            <a:ext cx="38109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col </a:t>
            </a:r>
            <a:r>
              <a:rPr lang="en"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makes all of them equal size</a:t>
            </a:r>
            <a:endParaRPr sz="18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Can use divs or sections and articles</a:t>
            </a:r>
            <a:endParaRPr sz="18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787575" y="395378"/>
            <a:ext cx="77328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Columns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2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" name="Google Shape;135;p22"/>
          <p:cNvSpPr txBox="1"/>
          <p:nvPr/>
        </p:nvSpPr>
        <p:spPr>
          <a:xfrm>
            <a:off x="1968000" y="4298125"/>
            <a:ext cx="54441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Access Grid Layouts go to: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https://getbootstrap.com/docs/4.3/layout/grid/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75" y="1504225"/>
            <a:ext cx="7953525" cy="175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23"/>
          <p:cNvSpPr txBox="1"/>
          <p:nvPr/>
        </p:nvSpPr>
        <p:spPr>
          <a:xfrm>
            <a:off x="386725" y="257925"/>
            <a:ext cx="8219100" cy="3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In Class Exercise</a:t>
            </a:r>
            <a:endParaRPr b="1"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Droid Serif"/>
              <a:buChar char="⊡"/>
            </a:pP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Download and save the enhanced_start.html file and images folder and save it to the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public_html/class-samples/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folder on your computer.</a:t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Droid Serif"/>
              <a:buChar char="⊡"/>
            </a:pP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Download the images and save it to the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public_html/class-samples/images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folder on your computer.</a:t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Droid Serif"/>
              <a:buChar char="⊡"/>
            </a:pP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Open the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enhanced_start.html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file in brackets.</a:t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Droid Serif"/>
              <a:buChar char="⊡"/>
            </a:pP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Add a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&lt;div&gt;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with the class container for your main container.</a:t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Droid Serif"/>
              <a:buChar char="⊡"/>
            </a:pP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Add a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&lt;section&gt;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with the class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row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and 3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&lt;article&gt;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columns with class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col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to the page inside the container element. Make them equal size.</a:t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Droid Serif"/>
              <a:buChar char="⊡"/>
            </a:pP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Add comments around the main container and the new row</a:t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⊡"/>
            </a:pP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Add the About, Expert Speakers, and What You’ll Learn text into the columns from the file sent to you "text for the PBCS Conf page"</a:t>
            </a:r>
            <a:endParaRPr sz="18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" name="Google Shape;148;p24"/>
          <p:cNvSpPr txBox="1"/>
          <p:nvPr/>
        </p:nvSpPr>
        <p:spPr>
          <a:xfrm>
            <a:off x="613775" y="426950"/>
            <a:ext cx="2588400" cy="6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In  Class Exercise</a:t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225" y="1232275"/>
            <a:ext cx="7898350" cy="291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7650" y="394500"/>
            <a:ext cx="6272951" cy="442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3241650" y="91565"/>
            <a:ext cx="2660700" cy="733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" name="Google Shape;41;p8"/>
          <p:cNvSpPr txBox="1"/>
          <p:nvPr>
            <p:ph idx="1" type="body"/>
          </p:nvPr>
        </p:nvSpPr>
        <p:spPr>
          <a:xfrm>
            <a:off x="820950" y="589079"/>
            <a:ext cx="77328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Font typeface="Droid Serif"/>
              <a:buNone/>
            </a:pPr>
            <a:r>
              <a:rPr b="1" lang="en">
                <a:solidFill>
                  <a:srgbClr val="999999"/>
                </a:solidFill>
              </a:rPr>
              <a:t>Prep 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⊡"/>
            </a:pPr>
            <a:r>
              <a:rPr lang="en"/>
              <a:t>Complete in class assignments and upload them to the server in the </a:t>
            </a:r>
            <a:r>
              <a:rPr lang="en">
                <a:solidFill>
                  <a:srgbClr val="0000FF"/>
                </a:solidFill>
              </a:rPr>
              <a:t>public_html/class-samples</a:t>
            </a:r>
            <a:r>
              <a:rPr lang="en"/>
              <a:t> folder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⊡"/>
            </a:pPr>
            <a:r>
              <a:rPr lang="en"/>
              <a:t>Send instructor a link to your assignments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⊡"/>
            </a:pPr>
            <a:r>
              <a:rPr lang="en"/>
              <a:t>Work On Treehouse, </a:t>
            </a:r>
            <a:r>
              <a:rPr b="1" lang="en"/>
              <a:t>Responsive Layouts [47 min]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https://teamtreehouse.com/library/responsive-layouts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⊡"/>
            </a:pPr>
            <a:r>
              <a:rPr lang="en"/>
              <a:t>Work On Treehouse, </a:t>
            </a:r>
            <a:r>
              <a:rPr b="1" lang="en"/>
              <a:t>Framework Basics [463 min]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https://teamtreehouse.com/library/framework-basics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ctrTitle"/>
          </p:nvPr>
        </p:nvSpPr>
        <p:spPr>
          <a:xfrm>
            <a:off x="1906325" y="1991850"/>
            <a:ext cx="55032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Bootstrap Spacing &amp; Grids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" name="Google Shape;166;p27"/>
          <p:cNvSpPr txBox="1"/>
          <p:nvPr/>
        </p:nvSpPr>
        <p:spPr>
          <a:xfrm>
            <a:off x="613775" y="426950"/>
            <a:ext cx="2588400" cy="6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Spacing and Grids</a:t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7"/>
          <p:cNvSpPr txBox="1"/>
          <p:nvPr/>
        </p:nvSpPr>
        <p:spPr>
          <a:xfrm>
            <a:off x="249450" y="1331213"/>
            <a:ext cx="5003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The spacing utilities can be combined with with grid or other elements to space items.</a:t>
            </a:r>
            <a:endParaRPr sz="18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4250" y="1187975"/>
            <a:ext cx="3548150" cy="328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28"/>
          <p:cNvSpPr txBox="1"/>
          <p:nvPr/>
        </p:nvSpPr>
        <p:spPr>
          <a:xfrm>
            <a:off x="613775" y="426950"/>
            <a:ext cx="2588400" cy="6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Spacing and Grids</a:t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8"/>
          <p:cNvSpPr txBox="1"/>
          <p:nvPr/>
        </p:nvSpPr>
        <p:spPr>
          <a:xfrm>
            <a:off x="249450" y="1183900"/>
            <a:ext cx="8094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457200" lvl="0" marL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Margin and Padding Classes</a:t>
            </a:r>
            <a:endParaRPr sz="1800"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12529"/>
                </a:solidFill>
                <a:latin typeface="Droid Serif"/>
                <a:ea typeface="Droid Serif"/>
                <a:cs typeface="Droid Serif"/>
                <a:sym typeface="Droid Serif"/>
              </a:rPr>
              <a:t>Use the </a:t>
            </a:r>
            <a:r>
              <a:rPr lang="en" sz="1800">
                <a:solidFill>
                  <a:srgbClr val="BD4147"/>
                </a:solidFill>
                <a:highlight>
                  <a:srgbClr val="F8F9FA"/>
                </a:highlight>
                <a:latin typeface="Droid Serif"/>
                <a:ea typeface="Droid Serif"/>
                <a:cs typeface="Droid Serif"/>
                <a:sym typeface="Droid Serif"/>
              </a:rPr>
              <a:t>margin</a:t>
            </a:r>
            <a:r>
              <a:rPr lang="en" sz="1800">
                <a:solidFill>
                  <a:srgbClr val="212529"/>
                </a:solidFill>
                <a:latin typeface="Droid Serif"/>
                <a:ea typeface="Droid Serif"/>
                <a:cs typeface="Droid Serif"/>
                <a:sym typeface="Droid Serif"/>
              </a:rPr>
              <a:t> and </a:t>
            </a:r>
            <a:r>
              <a:rPr lang="en" sz="1800">
                <a:solidFill>
                  <a:srgbClr val="BD4147"/>
                </a:solidFill>
                <a:highlight>
                  <a:srgbClr val="F8F9FA"/>
                </a:highlight>
                <a:latin typeface="Droid Serif"/>
                <a:ea typeface="Droid Serif"/>
                <a:cs typeface="Droid Serif"/>
                <a:sym typeface="Droid Serif"/>
              </a:rPr>
              <a:t>padding</a:t>
            </a:r>
            <a:r>
              <a:rPr lang="en" sz="1800">
                <a:solidFill>
                  <a:srgbClr val="212529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r>
              <a:rPr lang="en" sz="1800" u="sng">
                <a:solidFill>
                  <a:srgbClr val="007BFF"/>
                </a:solidFill>
                <a:latin typeface="Droid Serif"/>
                <a:ea typeface="Droid Serif"/>
                <a:cs typeface="Droid Serif"/>
                <a:sym typeface="Droid Serif"/>
                <a:hlinkClick r:id="rId3"/>
              </a:rPr>
              <a:t>spacing utilities</a:t>
            </a:r>
            <a:r>
              <a:rPr lang="en" sz="1800">
                <a:solidFill>
                  <a:srgbClr val="212529"/>
                </a:solidFill>
                <a:latin typeface="Droid Serif"/>
                <a:ea typeface="Droid Serif"/>
                <a:cs typeface="Droid Serif"/>
                <a:sym typeface="Droid Serif"/>
              </a:rPr>
              <a:t> to control how elements and components are spaced and sized. </a:t>
            </a:r>
            <a:endParaRPr sz="1800">
              <a:solidFill>
                <a:srgbClr val="212529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12529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12529"/>
                </a:solidFill>
                <a:latin typeface="Droid Serif"/>
                <a:ea typeface="Droid Serif"/>
                <a:cs typeface="Droid Serif"/>
                <a:sym typeface="Droid Serif"/>
              </a:rPr>
              <a:t>Bootstrap 4 includes a five-level scale for spacing utilities, based on a </a:t>
            </a:r>
            <a:r>
              <a:rPr lang="en" sz="1800">
                <a:solidFill>
                  <a:srgbClr val="BD4147"/>
                </a:solidFill>
                <a:highlight>
                  <a:srgbClr val="F8F9FA"/>
                </a:highlight>
                <a:latin typeface="Droid Serif"/>
                <a:ea typeface="Droid Serif"/>
                <a:cs typeface="Droid Serif"/>
                <a:sym typeface="Droid Serif"/>
              </a:rPr>
              <a:t>1rem</a:t>
            </a:r>
            <a:r>
              <a:rPr lang="en" sz="1800">
                <a:solidFill>
                  <a:srgbClr val="212529"/>
                </a:solidFill>
                <a:latin typeface="Droid Serif"/>
                <a:ea typeface="Droid Serif"/>
                <a:cs typeface="Droid Serif"/>
                <a:sym typeface="Droid Serif"/>
              </a:rPr>
              <a:t> value default </a:t>
            </a:r>
            <a:r>
              <a:rPr lang="en" sz="1800">
                <a:solidFill>
                  <a:srgbClr val="BD4147"/>
                </a:solidFill>
                <a:highlight>
                  <a:srgbClr val="F8F9FA"/>
                </a:highlight>
                <a:latin typeface="Droid Serif"/>
                <a:ea typeface="Droid Serif"/>
                <a:cs typeface="Droid Serif"/>
                <a:sym typeface="Droid Serif"/>
              </a:rPr>
              <a:t>$spacer</a:t>
            </a:r>
            <a:r>
              <a:rPr lang="en" sz="1800">
                <a:solidFill>
                  <a:srgbClr val="212529"/>
                </a:solidFill>
                <a:latin typeface="Droid Serif"/>
                <a:ea typeface="Droid Serif"/>
                <a:cs typeface="Droid Serif"/>
                <a:sym typeface="Droid Serif"/>
              </a:rPr>
              <a:t> variable. Choose values for all viewports (e.g., </a:t>
            </a:r>
            <a:r>
              <a:rPr lang="en" sz="1800">
                <a:solidFill>
                  <a:srgbClr val="BD4147"/>
                </a:solidFill>
                <a:highlight>
                  <a:srgbClr val="F8F9FA"/>
                </a:highlight>
                <a:latin typeface="Droid Serif"/>
                <a:ea typeface="Droid Serif"/>
                <a:cs typeface="Droid Serif"/>
                <a:sym typeface="Droid Serif"/>
              </a:rPr>
              <a:t>.mr-3</a:t>
            </a:r>
            <a:r>
              <a:rPr lang="en" sz="1800">
                <a:solidFill>
                  <a:srgbClr val="212529"/>
                </a:solidFill>
                <a:latin typeface="Droid Serif"/>
                <a:ea typeface="Droid Serif"/>
                <a:cs typeface="Droid Serif"/>
                <a:sym typeface="Droid Serif"/>
              </a:rPr>
              <a:t> for </a:t>
            </a:r>
            <a:r>
              <a:rPr lang="en" sz="1800">
                <a:solidFill>
                  <a:srgbClr val="BD4147"/>
                </a:solidFill>
                <a:highlight>
                  <a:srgbClr val="F8F9FA"/>
                </a:highlight>
                <a:latin typeface="Droid Serif"/>
                <a:ea typeface="Droid Serif"/>
                <a:cs typeface="Droid Serif"/>
                <a:sym typeface="Droid Serif"/>
              </a:rPr>
              <a:t>margin-right: 1rem</a:t>
            </a:r>
            <a:r>
              <a:rPr lang="en" sz="1800">
                <a:solidFill>
                  <a:srgbClr val="212529"/>
                </a:solidFill>
                <a:latin typeface="Droid Serif"/>
                <a:ea typeface="Droid Serif"/>
                <a:cs typeface="Droid Serif"/>
                <a:sym typeface="Droid Serif"/>
              </a:rPr>
              <a:t>), or pick responsive variants to target specific viewports (e.g., </a:t>
            </a:r>
            <a:r>
              <a:rPr lang="en" sz="1800">
                <a:solidFill>
                  <a:srgbClr val="BD4147"/>
                </a:solidFill>
                <a:highlight>
                  <a:srgbClr val="F8F9FA"/>
                </a:highlight>
                <a:latin typeface="Droid Serif"/>
                <a:ea typeface="Droid Serif"/>
                <a:cs typeface="Droid Serif"/>
                <a:sym typeface="Droid Serif"/>
              </a:rPr>
              <a:t>.mr-md-3</a:t>
            </a:r>
            <a:r>
              <a:rPr lang="en" sz="1800">
                <a:solidFill>
                  <a:srgbClr val="212529"/>
                </a:solidFill>
                <a:latin typeface="Droid Serif"/>
                <a:ea typeface="Droid Serif"/>
                <a:cs typeface="Droid Serif"/>
                <a:sym typeface="Droid Serif"/>
              </a:rPr>
              <a:t> for </a:t>
            </a:r>
            <a:r>
              <a:rPr lang="en" sz="1800">
                <a:solidFill>
                  <a:srgbClr val="BD4147"/>
                </a:solidFill>
                <a:highlight>
                  <a:srgbClr val="F8F9FA"/>
                </a:highlight>
                <a:latin typeface="Droid Serif"/>
                <a:ea typeface="Droid Serif"/>
                <a:cs typeface="Droid Serif"/>
                <a:sym typeface="Droid Serif"/>
              </a:rPr>
              <a:t>margin-right: 1rem</a:t>
            </a:r>
            <a:r>
              <a:rPr lang="en" sz="1800">
                <a:solidFill>
                  <a:srgbClr val="212529"/>
                </a:solidFill>
                <a:latin typeface="Droid Serif"/>
                <a:ea typeface="Droid Serif"/>
                <a:cs typeface="Droid Serif"/>
                <a:sym typeface="Droid Serif"/>
              </a:rPr>
              <a:t> starting at the </a:t>
            </a:r>
            <a:r>
              <a:rPr lang="en" sz="1800">
                <a:solidFill>
                  <a:srgbClr val="BD4147"/>
                </a:solidFill>
                <a:highlight>
                  <a:srgbClr val="F8F9FA"/>
                </a:highlight>
                <a:latin typeface="Droid Serif"/>
                <a:ea typeface="Droid Serif"/>
                <a:cs typeface="Droid Serif"/>
                <a:sym typeface="Droid Serif"/>
              </a:rPr>
              <a:t>md</a:t>
            </a:r>
            <a:r>
              <a:rPr lang="en" sz="1800">
                <a:solidFill>
                  <a:srgbClr val="212529"/>
                </a:solidFill>
                <a:latin typeface="Droid Serif"/>
                <a:ea typeface="Droid Serif"/>
                <a:cs typeface="Droid Serif"/>
                <a:sym typeface="Droid Serif"/>
              </a:rPr>
              <a:t> medium breakpoint)</a:t>
            </a:r>
            <a:endParaRPr sz="1800">
              <a:solidFill>
                <a:srgbClr val="212529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Spacing shorthand </a:t>
            </a:r>
            <a:r>
              <a:rPr lang="en" sz="1800">
                <a:solidFill>
                  <a:srgbClr val="980000"/>
                </a:solidFill>
                <a:latin typeface="Droid Serif"/>
                <a:ea typeface="Droid Serif"/>
                <a:cs typeface="Droid Serif"/>
                <a:sym typeface="Droid Serif"/>
              </a:rPr>
              <a:t>mx</a:t>
            </a:r>
            <a:r>
              <a:rPr lang="en"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(left and right) and </a:t>
            </a:r>
            <a:r>
              <a:rPr lang="en" sz="1800">
                <a:solidFill>
                  <a:srgbClr val="980000"/>
                </a:solidFill>
                <a:latin typeface="Droid Serif"/>
                <a:ea typeface="Droid Serif"/>
                <a:cs typeface="Droid Serif"/>
                <a:sym typeface="Droid Serif"/>
              </a:rPr>
              <a:t>my</a:t>
            </a:r>
            <a:r>
              <a:rPr lang="en"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(top and bottom) will give you spacing on sides based on x and y. For all 4 sides use just </a:t>
            </a:r>
            <a:r>
              <a:rPr lang="en" sz="1800">
                <a:solidFill>
                  <a:srgbClr val="980000"/>
                </a:solidFill>
                <a:latin typeface="Droid Serif"/>
                <a:ea typeface="Droid Serif"/>
                <a:cs typeface="Droid Serif"/>
                <a:sym typeface="Droid Serif"/>
              </a:rPr>
              <a:t>m</a:t>
            </a:r>
            <a:r>
              <a:rPr lang="en"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endParaRPr sz="18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Droid Serif"/>
                <a:ea typeface="Droid Serif"/>
                <a:cs typeface="Droid Serif"/>
                <a:sym typeface="Droid Serif"/>
                <a:hlinkClick r:id="rId4"/>
              </a:rPr>
              <a:t>https://getbootstrap.com/docs/4.3/utilities/spacing/</a:t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p29"/>
          <p:cNvSpPr txBox="1"/>
          <p:nvPr/>
        </p:nvSpPr>
        <p:spPr>
          <a:xfrm>
            <a:off x="561100" y="1175875"/>
            <a:ext cx="8176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In class exercise continued:</a:t>
            </a:r>
            <a:endParaRPr sz="18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roid Serif"/>
              <a:buChar char="⊡"/>
            </a:pPr>
            <a:r>
              <a:rPr lang="en"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Space the main container element item from the top using padding </a:t>
            </a:r>
            <a:r>
              <a:rPr lang="en" sz="18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pt-4</a:t>
            </a:r>
            <a:endParaRPr sz="1800"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roid Serif"/>
              <a:buChar char="⊡"/>
            </a:pPr>
            <a:r>
              <a:rPr lang="en"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Space each of the </a:t>
            </a:r>
            <a:r>
              <a:rPr lang="en" sz="18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&lt;h3&gt; </a:t>
            </a:r>
            <a:r>
              <a:rPr lang="en"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elements on the bottom by adding a class and using margin the </a:t>
            </a:r>
            <a:r>
              <a:rPr lang="en" sz="18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mb-4 </a:t>
            </a:r>
            <a:r>
              <a:rPr lang="en"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classname</a:t>
            </a:r>
            <a:endParaRPr sz="18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roid Serif"/>
              <a:buChar char="⊡"/>
            </a:pPr>
            <a:r>
              <a:rPr lang="en"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Add the </a:t>
            </a:r>
            <a:r>
              <a:rPr lang="en" sz="18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pdx.jpg</a:t>
            </a:r>
            <a:r>
              <a:rPr lang="en"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image to the </a:t>
            </a:r>
            <a:r>
              <a:rPr b="1" lang="en"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about</a:t>
            </a:r>
            <a:r>
              <a:rPr lang="en"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column below the </a:t>
            </a:r>
            <a:r>
              <a:rPr lang="en" sz="18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&lt;h3&gt;</a:t>
            </a:r>
            <a:r>
              <a:rPr lang="en"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and add a class for margin to the bottom of the image using margin class"  </a:t>
            </a:r>
            <a:r>
              <a:rPr lang="en" sz="18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mb-4</a:t>
            </a:r>
            <a:endParaRPr sz="1800"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182" name="Google Shape;182;p29"/>
          <p:cNvSpPr txBox="1"/>
          <p:nvPr/>
        </p:nvSpPr>
        <p:spPr>
          <a:xfrm>
            <a:off x="367950" y="442075"/>
            <a:ext cx="80520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Spacing and Grids</a:t>
            </a:r>
            <a:endParaRPr b="1"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p30"/>
          <p:cNvSpPr txBox="1"/>
          <p:nvPr/>
        </p:nvSpPr>
        <p:spPr>
          <a:xfrm>
            <a:off x="346875" y="520100"/>
            <a:ext cx="80520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Spacing and Grids</a:t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1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189" name="Google Shape;1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000" y="1023500"/>
            <a:ext cx="4835425" cy="382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31"/>
          <p:cNvSpPr txBox="1"/>
          <p:nvPr/>
        </p:nvSpPr>
        <p:spPr>
          <a:xfrm>
            <a:off x="760550" y="878725"/>
            <a:ext cx="7691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Modifying Images and Making Them Responsive </a:t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Responsive images</a:t>
            </a:r>
            <a:endParaRPr b="1" sz="18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Images in Bootstrap are made responsive with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img-fluid</a:t>
            </a:r>
            <a:r>
              <a:rPr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  </a:t>
            </a:r>
            <a:r>
              <a:rPr b="1" lang="en">
                <a:solidFill>
                  <a:srgbClr val="980000"/>
                </a:solidFill>
                <a:latin typeface="Droid Serif"/>
                <a:ea typeface="Droid Serif"/>
                <a:cs typeface="Droid Serif"/>
                <a:sym typeface="Droid Serif"/>
              </a:rPr>
              <a:t>max-width: 100%; and height: auto; </a:t>
            </a:r>
            <a:r>
              <a:rPr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are applied to the image so that it scales with the parent element or container it is in / scales with the column using this class.  </a:t>
            </a:r>
            <a:r>
              <a:rPr lang="en" u="sng">
                <a:solidFill>
                  <a:schemeClr val="hlink"/>
                </a:solidFill>
                <a:latin typeface="Droid Serif"/>
                <a:ea typeface="Droid Serif"/>
                <a:cs typeface="Droid Serif"/>
                <a:sym typeface="Droid Serif"/>
                <a:hlinkClick r:id="rId3"/>
              </a:rPr>
              <a:t>https://getbootstrap.com/docs/4.3/content/images/</a:t>
            </a:r>
            <a:endParaRPr sz="18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Can also combine with border and radius utility class to create effects on images</a:t>
            </a:r>
            <a:endParaRPr b="1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Droid Serif"/>
                <a:ea typeface="Droid Serif"/>
                <a:cs typeface="Droid Serif"/>
                <a:sym typeface="Droid Serif"/>
                <a:hlinkClick r:id="rId4"/>
              </a:rPr>
              <a:t>https://getbootstrap.com/docs/4.3/utilities/borders/</a:t>
            </a:r>
            <a:endParaRPr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 Borders: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  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border</a:t>
            </a:r>
            <a:endParaRPr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Colors: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      border  -primary   -secondary   -success   -danger  -warning   -info</a:t>
            </a:r>
            <a:endParaRPr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Radius</a:t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rounded</a:t>
            </a:r>
            <a:endParaRPr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rounded    -top  - bottom   -right     -left     -circle</a:t>
            </a:r>
            <a:endParaRPr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p32"/>
          <p:cNvSpPr txBox="1"/>
          <p:nvPr/>
        </p:nvSpPr>
        <p:spPr>
          <a:xfrm>
            <a:off x="689950" y="741300"/>
            <a:ext cx="7541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Customizing and Styling Headings and Typography</a:t>
            </a:r>
            <a:endParaRPr b="1" sz="18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</a:br>
            <a:r>
              <a:rPr lang="en" sz="12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r>
              <a:rPr b="1" lang="en" sz="12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Fancy display heading</a:t>
            </a:r>
            <a:br>
              <a:rPr lang="en" sz="12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</a:br>
            <a:r>
              <a:rPr lang="en" sz="12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  &lt;h3 class="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text-muted</a:t>
            </a:r>
            <a:r>
              <a:rPr lang="en" sz="12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"&gt;With faded secondary text&lt;/h3&gt;</a:t>
            </a:r>
            <a:endParaRPr sz="12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Display headings </a:t>
            </a:r>
            <a:r>
              <a:rPr b="1" lang="en" sz="1200">
                <a:solidFill>
                  <a:srgbClr val="FF0000"/>
                </a:solidFill>
                <a:latin typeface="Droid Serif"/>
                <a:ea typeface="Droid Serif"/>
                <a:cs typeface="Droid Serif"/>
                <a:sym typeface="Droid Serif"/>
              </a:rPr>
              <a:t>(used in last class)</a:t>
            </a:r>
            <a:endParaRPr b="1" sz="1200">
              <a:solidFill>
                <a:srgbClr val="FF0000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&lt;h3 class="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display-4</a:t>
            </a:r>
            <a:r>
              <a:rPr lang="en" sz="12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"&gt;Text Stands Out&lt;/h3&gt;</a:t>
            </a:r>
            <a:endParaRPr sz="12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Traditional heading elements are designed to work best in the meat of your page content. When you need a heading to stand out, consider using a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display-4 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heading</a:t>
            </a:r>
            <a:r>
              <a:rPr lang="en" sz="12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—a larger, slightly more opinionated heading style.</a:t>
            </a:r>
            <a:endParaRPr sz="12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Center, right , left </a:t>
            </a:r>
            <a:r>
              <a:rPr b="1" lang="en" sz="1200">
                <a:solidFill>
                  <a:srgbClr val="FF0000"/>
                </a:solidFill>
                <a:latin typeface="Droid Serif"/>
                <a:ea typeface="Droid Serif"/>
                <a:cs typeface="Droid Serif"/>
                <a:sym typeface="Droid Serif"/>
              </a:rPr>
              <a:t> (center used in last class)</a:t>
            </a:r>
            <a:endParaRPr b="1" sz="1200">
              <a:solidFill>
                <a:srgbClr val="FF0000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&lt;h3 class="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text-center</a:t>
            </a:r>
            <a:r>
              <a:rPr lang="en" sz="12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"&gt;Text Stands Out&lt;/h3&gt;</a:t>
            </a:r>
            <a:endParaRPr b="1" sz="1200">
              <a:solidFill>
                <a:srgbClr val="FF0000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Make type/text align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text-center</a:t>
            </a:r>
            <a:endParaRPr sz="12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Lead</a:t>
            </a:r>
            <a:r>
              <a:rPr b="1" lang="en" sz="1200">
                <a:solidFill>
                  <a:srgbClr val="FF0000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r>
              <a:rPr b="1" lang="en" sz="1200">
                <a:solidFill>
                  <a:srgbClr val="FF0000"/>
                </a:solidFill>
                <a:latin typeface="Droid Serif"/>
                <a:ea typeface="Droid Serif"/>
                <a:cs typeface="Droid Serif"/>
                <a:sym typeface="Droid Serif"/>
              </a:rPr>
              <a:t>(used in last class)</a:t>
            </a:r>
            <a:endParaRPr b="1" sz="1200">
              <a:solidFill>
                <a:srgbClr val="FF0000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&lt;p class="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lead</a:t>
            </a:r>
            <a:r>
              <a:rPr lang="en" sz="12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"&gt;Paragraph Stands Out&lt;/p&gt;</a:t>
            </a:r>
            <a:endParaRPr b="1" sz="1200">
              <a:solidFill>
                <a:srgbClr val="FF0000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Make a paragraph stand out by adding the class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lead</a:t>
            </a:r>
            <a:endParaRPr sz="12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" name="Google Shape;207;p33"/>
          <p:cNvSpPr txBox="1"/>
          <p:nvPr/>
        </p:nvSpPr>
        <p:spPr>
          <a:xfrm>
            <a:off x="262675" y="858425"/>
            <a:ext cx="8552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In class exercise continued:</a:t>
            </a:r>
            <a:endParaRPr b="1"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roid Serif"/>
              <a:buChar char="⊡"/>
            </a:pP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Make the image responsive using 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img-fluid 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class to the img tag and make it size to the column</a:t>
            </a: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roid Serif"/>
              <a:buChar char="⊡"/>
            </a:pP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Add the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rounded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radius class to the image to round the corners</a:t>
            </a: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roid Serif"/>
              <a:buChar char="⊡"/>
            </a:pP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Space the image on the bottom using the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mb-4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margin spacing class</a:t>
            </a: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roid Serif"/>
              <a:buChar char="⊡"/>
            </a:pP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Add a two new headings 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from the file sent to you "text for the PBCS Conf page"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below the about section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&lt;!--speakers--&gt; &lt;!--schedules--&gt;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above the close for the main container. </a:t>
            </a: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roid Serif"/>
              <a:buChar char="⊡"/>
            </a:pP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Add the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display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heading utility class to the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&lt;h1&gt;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on the speakers and schedules text using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4 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for the size i.e.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class="display-4"</a:t>
            </a:r>
            <a:endParaRPr sz="1200"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roid Serif"/>
              <a:buChar char="⊡"/>
            </a:pP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C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enter align the speaker and schedule headings using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the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text-center 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utility class in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the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&lt;h1&gt;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roid Serif"/>
              <a:buChar char="⊡"/>
            </a:pP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Space the headings using the shorthand spacing utility class m and y to add padding to the top and bottom of the sections. (use 5 for the size)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class="my-5"</a:t>
            </a:r>
            <a:endParaRPr sz="1200"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roid Serif"/>
              <a:buChar char="⊡"/>
            </a:pP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Add a fancy text fade to each of the headings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&lt;h1&gt;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using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text-muted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heading content typography class</a:t>
            </a:r>
            <a:endParaRPr sz="1200"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" name="Google Shape;213;p34"/>
          <p:cNvSpPr txBox="1"/>
          <p:nvPr/>
        </p:nvSpPr>
        <p:spPr>
          <a:xfrm>
            <a:off x="346875" y="587075"/>
            <a:ext cx="80520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Image and Text Changes</a:t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1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214" name="Google Shape;2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325" y="1043200"/>
            <a:ext cx="5205400" cy="373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" name="Google Shape;220;p35"/>
          <p:cNvSpPr txBox="1"/>
          <p:nvPr/>
        </p:nvSpPr>
        <p:spPr>
          <a:xfrm>
            <a:off x="410725" y="433175"/>
            <a:ext cx="8438700" cy="10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2300"/>
              <a:t>Classes Across Each Device</a:t>
            </a:r>
            <a:endParaRPr b="1" sz="2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221" name="Google Shape;2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625" y="1386225"/>
            <a:ext cx="7122892" cy="331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idx="1" type="body"/>
          </p:nvPr>
        </p:nvSpPr>
        <p:spPr>
          <a:xfrm>
            <a:off x="843400" y="326254"/>
            <a:ext cx="77328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Font typeface="Droid Serif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Today’s Topics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roid Serif"/>
              <a:buChar char="⊡"/>
            </a:pPr>
            <a:r>
              <a:rPr lang="en"/>
              <a:t>Spacing Continued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roid Serif"/>
              <a:buChar char="⊡"/>
            </a:pPr>
            <a:r>
              <a:rPr lang="en"/>
              <a:t>Grids Rows and Columns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roid Serif"/>
              <a:buChar char="⊡"/>
            </a:pPr>
            <a:r>
              <a:rPr lang="en"/>
              <a:t>Image and Headings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Droid Serif"/>
              <a:buChar char="⊡"/>
            </a:pPr>
            <a:r>
              <a:rPr lang="en"/>
              <a:t>Margins,Offsets and Reordering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Droid Serif"/>
              <a:buChar char="⊡"/>
            </a:pPr>
            <a:r>
              <a:rPr lang="en"/>
              <a:t>Navigation and Navbar Components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Droid Serif"/>
              <a:buChar char="⊡"/>
            </a:pPr>
            <a:r>
              <a:rPr lang="en"/>
              <a:t>Jumbotrons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Droid Serif"/>
              <a:buChar char="⊡"/>
            </a:pPr>
            <a:r>
              <a:rPr lang="en"/>
              <a:t>Dropdowns and Buttons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Droid Serif"/>
              <a:buChar char="⊡"/>
            </a:pPr>
            <a:r>
              <a:rPr b="0" i="0" lang="en" sz="2000" u="none" cap="none" strike="noStrik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Car</a:t>
            </a:r>
            <a:r>
              <a:rPr lang="en"/>
              <a:t>ds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Droid Serif"/>
              <a:buChar char="⊡"/>
            </a:pPr>
            <a:r>
              <a:rPr lang="en"/>
              <a:t>List Groups</a:t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47" name="Google Shape;47;p9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36"/>
          <p:cNvSpPr txBox="1"/>
          <p:nvPr/>
        </p:nvSpPr>
        <p:spPr>
          <a:xfrm>
            <a:off x="693700" y="395200"/>
            <a:ext cx="7938600" cy="3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Modifying Columns Based On Viewport Range</a:t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Droid Serif"/>
              <a:buChar char="⊡"/>
            </a:pP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Setting columns using the bootstrap grid or col class will scale the columns equally as you resize but not stack them</a:t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Droid Serif"/>
              <a:buChar char="⊡"/>
            </a:pP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You don’t have to add a column width at every breakpoint</a:t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roid Serif"/>
              <a:buChar char="⊡"/>
            </a:pP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You set the stacking based on the breakpoints or screen size you want to stack the items for. </a:t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Droid Serif"/>
              <a:buChar char="⊡"/>
            </a:pPr>
            <a:r>
              <a:rPr lang="en">
                <a:solidFill>
                  <a:schemeClr val="dk2"/>
                </a:solidFill>
                <a:latin typeface="Droid Serif"/>
                <a:ea typeface="Droid Serif"/>
                <a:cs typeface="Droid Serif"/>
                <a:sym typeface="Droid Serif"/>
              </a:rPr>
              <a:t>The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 col-sm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class would stack items only in the extra small range or anything below 576px. </a:t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Droid Serif"/>
              <a:buChar char="⊡"/>
            </a:pPr>
            <a:r>
              <a:rPr lang="en">
                <a:solidFill>
                  <a:schemeClr val="dk2"/>
                </a:solidFill>
                <a:latin typeface="Droid Serif"/>
                <a:ea typeface="Droid Serif"/>
                <a:cs typeface="Droid Serif"/>
                <a:sym typeface="Droid Serif"/>
              </a:rPr>
              <a:t>The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 col-md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class would stack items in the extra small and small or anything below 768px. </a:t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Droid Serif"/>
              <a:buChar char="⊡"/>
            </a:pP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If you set the breakpoint to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col-lg 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it would stack on extra small, small, and medium breakpoints or screens</a:t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1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p37"/>
          <p:cNvSpPr txBox="1"/>
          <p:nvPr/>
        </p:nvSpPr>
        <p:spPr>
          <a:xfrm>
            <a:off x="457150" y="405350"/>
            <a:ext cx="8344800" cy="3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Modifying Columns Based On Screen Size</a:t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302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roid Serif"/>
              <a:buChar char="⊡"/>
            </a:pPr>
            <a:r>
              <a:rPr lang="en"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Can also set the size of each box based on the breakpoint using a number. The box size would be based on the 12 grid system </a:t>
            </a:r>
            <a:r>
              <a:rPr lang="en" sz="18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class="col-sm-6" </a:t>
            </a:r>
            <a:r>
              <a:rPr lang="en"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if you set the box size to one column the others will take up the rest of the grid and resize around it.</a:t>
            </a:r>
            <a:endParaRPr sz="18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302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roid Serif"/>
              <a:buChar char="⊡"/>
            </a:pPr>
            <a:r>
              <a:rPr lang="en"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Can also have multiple grid classes for a column by adding a number at each breakpoint </a:t>
            </a:r>
            <a:r>
              <a:rPr lang="en" sz="18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class="col-lg-6"</a:t>
            </a:r>
            <a:r>
              <a:rPr lang="en"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applies 6 grid spaces to the large viewport for the  column you place it in making the column you assign it to larger in the extra large viewport </a:t>
            </a:r>
            <a:endParaRPr sz="18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30200" lvl="0" marL="3429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⊡"/>
            </a:pPr>
            <a:r>
              <a:rPr lang="en"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Can also set grid or columns at multiple breakpoints. Used if you wanted to eliminate white space or change layout for each device type</a:t>
            </a:r>
            <a:endParaRPr sz="18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class="col-lg-6 col-sm-6" </a:t>
            </a:r>
            <a:endParaRPr sz="18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1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38"/>
          <p:cNvSpPr txBox="1"/>
          <p:nvPr/>
        </p:nvSpPr>
        <p:spPr>
          <a:xfrm>
            <a:off x="410725" y="433175"/>
            <a:ext cx="8438700" cy="10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chemeClr val="dk1"/>
                </a:solidFill>
              </a:rPr>
              <a:t>Must total 12 Columns Per Page &amp; Depends on Viewport</a:t>
            </a:r>
            <a:endParaRPr b="1" sz="2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240" name="Google Shape;24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263" y="1683325"/>
            <a:ext cx="8211625" cy="22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p39"/>
          <p:cNvSpPr txBox="1"/>
          <p:nvPr/>
        </p:nvSpPr>
        <p:spPr>
          <a:xfrm>
            <a:off x="366550" y="392225"/>
            <a:ext cx="8360100" cy="17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Adding </a:t>
            </a:r>
            <a:r>
              <a:rPr b="1" lang="en" sz="20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additional</a:t>
            </a:r>
            <a:r>
              <a:rPr b="1" lang="en" sz="20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rows and columns to a page:</a:t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8001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Droid Serif"/>
              <a:buChar char="⊡"/>
            </a:pP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Can have up to 12 columns in a grid depending on viewport</a:t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8001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Droid Serif"/>
              <a:buChar char="⊡"/>
            </a:pP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You can calculate the column based on your need and or parts. The row will float each column next to one another</a:t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8001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Droid Serif"/>
              <a:buChar char="⊡"/>
            </a:pP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Columns can be defined based on each breakpoint 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col- col-sm- col-md- col-lg- col-xl- </a:t>
            </a: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with column  count or number</a:t>
            </a:r>
            <a:endParaRPr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247" name="Google Shape;24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6425" y="2784525"/>
            <a:ext cx="3716515" cy="1975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9"/>
          <p:cNvSpPr txBox="1"/>
          <p:nvPr/>
        </p:nvSpPr>
        <p:spPr>
          <a:xfrm>
            <a:off x="326100" y="2608425"/>
            <a:ext cx="4676700" cy="17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https://getbootstrap.com/docs/4.3/layout/grid/#responsive-classes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40"/>
          <p:cNvSpPr txBox="1"/>
          <p:nvPr/>
        </p:nvSpPr>
        <p:spPr>
          <a:xfrm>
            <a:off x="410725" y="433175"/>
            <a:ext cx="84387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2300"/>
              <a:t>Sample Column Layout</a:t>
            </a:r>
            <a:endParaRPr b="1" sz="2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Large Screen					Medium Screen					Small Screen</a:t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255" name="Google Shape;25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8700" y="2236900"/>
            <a:ext cx="2660700" cy="2398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3675" y="2350775"/>
            <a:ext cx="2660701" cy="154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327" y="2556825"/>
            <a:ext cx="2626326" cy="42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1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" name="Google Shape;263;p41"/>
          <p:cNvSpPr txBox="1"/>
          <p:nvPr/>
        </p:nvSpPr>
        <p:spPr>
          <a:xfrm>
            <a:off x="430825" y="0"/>
            <a:ext cx="84387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2300"/>
              <a:t>Sample Column Layout</a:t>
            </a:r>
            <a:endParaRPr b="1" sz="2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264" name="Google Shape;26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850" y="793075"/>
            <a:ext cx="7673325" cy="391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2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p42"/>
          <p:cNvSpPr txBox="1"/>
          <p:nvPr/>
        </p:nvSpPr>
        <p:spPr>
          <a:xfrm>
            <a:off x="1094100" y="553700"/>
            <a:ext cx="7458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Bootstrap Grid Help</a:t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roid Serif"/>
              <a:buChar char="⊡"/>
            </a:pPr>
            <a:r>
              <a:rPr lang="en" sz="2000" u="sng">
                <a:solidFill>
                  <a:schemeClr val="hlink"/>
                </a:solidFill>
                <a:latin typeface="Droid Serif"/>
                <a:ea typeface="Droid Serif"/>
                <a:cs typeface="Droid Serif"/>
                <a:sym typeface="Droid Serif"/>
                <a:hlinkClick r:id="rId3"/>
              </a:rPr>
              <a:t>http://www.helloerik.com/the-subtle-magic-behind-why-the-bootstrap-3-grid-works</a:t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Droid Serif"/>
              <a:buChar char="⊡"/>
            </a:pPr>
            <a:r>
              <a:rPr lang="en" sz="2000" u="sng">
                <a:solidFill>
                  <a:schemeClr val="hlink"/>
                </a:solidFill>
                <a:latin typeface="Droid Serif"/>
                <a:ea typeface="Droid Serif"/>
                <a:cs typeface="Droid Serif"/>
                <a:sym typeface="Droid Serif"/>
                <a:hlinkClick r:id="rId4"/>
              </a:rPr>
              <a:t>https://medium.com/@erik_flowers/how-youve-been-getting-the-bootstrap-grid-all-wrong-and-how-to-fix-it-6d97b920aa40</a:t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3"/>
          <p:cNvSpPr txBox="1"/>
          <p:nvPr>
            <p:ph type="ctrTitle"/>
          </p:nvPr>
        </p:nvSpPr>
        <p:spPr>
          <a:xfrm>
            <a:off x="1906325" y="1991850"/>
            <a:ext cx="55032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Bootstrap Arranging Content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" name="Google Shape;281;p44"/>
          <p:cNvSpPr txBox="1"/>
          <p:nvPr/>
        </p:nvSpPr>
        <p:spPr>
          <a:xfrm>
            <a:off x="833875" y="2519875"/>
            <a:ext cx="7658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Reordering Content Based on Breakpoint or Device Type</a:t>
            </a:r>
            <a:endParaRPr b="1"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Order classes</a:t>
            </a:r>
            <a:endParaRPr b="1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Use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order</a:t>
            </a:r>
            <a:r>
              <a:rPr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- classes for controlling the </a:t>
            </a:r>
            <a:r>
              <a:rPr b="1"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visual order</a:t>
            </a:r>
            <a:r>
              <a:rPr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 of your content or column. These classes are responsive, so you can set the order by breakpoint (e.g.,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order-1 order-md-2</a:t>
            </a:r>
            <a:r>
              <a:rPr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). Includes support for 1 through 12 across all five grid tiers.</a:t>
            </a:r>
            <a:endParaRPr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Note</a:t>
            </a:r>
            <a:r>
              <a:rPr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 if you use  the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class= "order" 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at a certain breakpoint the other columns in the row would need the other numbers defined to set the order </a:t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Column 1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  class= "col-lg order-lg-1" </a:t>
            </a:r>
            <a:endParaRPr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Column 2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   class= "col-lg order-lg-2"</a:t>
            </a:r>
            <a:endParaRPr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Column 3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   class= "col-lg order-lg-3"</a:t>
            </a:r>
            <a:endParaRPr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Droid Serif"/>
                <a:ea typeface="Droid Serif"/>
                <a:cs typeface="Droid Serif"/>
                <a:sym typeface="Droid Serif"/>
                <a:hlinkClick r:id="rId3"/>
              </a:rPr>
              <a:t>https://getbootstrap.com/docs/4.3/layout/grid/#order-classes</a:t>
            </a:r>
            <a:endParaRPr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endParaRPr sz="18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1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5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p45"/>
          <p:cNvSpPr txBox="1"/>
          <p:nvPr/>
        </p:nvSpPr>
        <p:spPr>
          <a:xfrm>
            <a:off x="33375" y="730000"/>
            <a:ext cx="8699400" cy="3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In class main section exercise continued:</a:t>
            </a:r>
            <a:endParaRPr b="1"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roid Serif"/>
              <a:buChar char="⊡"/>
            </a:pP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Add the large column utility class to each of the 3 columns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class= "col-lg" 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making it collapse at the medium, small and extra small breakpoints. </a:t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roid Serif"/>
              <a:buChar char="⊡"/>
            </a:pP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Order the about column to be in the middle of the page for the (large, and extra-large viewports)using the order utility class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class= "col-lg order-lg-2 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About should stack on top beginning at medium breakpoint</a:t>
            </a:r>
            <a:endParaRPr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endParaRPr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roid Serif"/>
              <a:buChar char="⊡"/>
            </a:pP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A</a:t>
            </a: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dd add </a:t>
            </a: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additional</a:t>
            </a: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 column values to order the other two </a:t>
            </a: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columns</a:t>
            </a: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endParaRPr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17500" lvl="1" marL="18288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roid Serif"/>
              <a:buChar char="□"/>
            </a:pP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Add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class= "col-lg order-lg-1"</a:t>
            </a: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 to Expert Speakers</a:t>
            </a:r>
            <a:endParaRPr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 </a:t>
            </a:r>
            <a:endParaRPr>
              <a:latin typeface="Droid Serif"/>
              <a:ea typeface="Droid Serif"/>
              <a:cs typeface="Droid Serif"/>
              <a:sym typeface="Droid Serif"/>
            </a:endParaRPr>
          </a:p>
          <a:p>
            <a:pPr indent="-317500" lvl="1" marL="18288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roid Serif"/>
              <a:buChar char="□"/>
            </a:pP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Add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 class= "col-lg order-lg-3" </a:t>
            </a: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to What You’ll Learn</a:t>
            </a:r>
            <a:endParaRPr b="1"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" name="Google Shape;53;p10"/>
          <p:cNvSpPr txBox="1"/>
          <p:nvPr/>
        </p:nvSpPr>
        <p:spPr>
          <a:xfrm>
            <a:off x="1514350" y="413625"/>
            <a:ext cx="61842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Testing Page Changes </a:t>
            </a:r>
            <a:endParaRPr b="1"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You Can test your changes using the Chrome + Firefox  Dev tools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Chrome									Firefox</a:t>
            </a:r>
            <a:endParaRPr b="1"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1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54" name="Google Shape;5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2101" y="1647800"/>
            <a:ext cx="3431850" cy="297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525" y="1647800"/>
            <a:ext cx="4022949" cy="22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6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3" name="Google Shape;29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9025" y="689765"/>
            <a:ext cx="5385944" cy="4013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7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" name="Google Shape;299;p47"/>
          <p:cNvSpPr txBox="1"/>
          <p:nvPr/>
        </p:nvSpPr>
        <p:spPr>
          <a:xfrm>
            <a:off x="453625" y="1071750"/>
            <a:ext cx="8172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Offsetting or spacing columns</a:t>
            </a:r>
            <a:endParaRPr b="1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You can offset grid columns in two ways: our responsive offset- grid classes and our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latin typeface="Droid Serif"/>
                <a:ea typeface="Droid Serif"/>
                <a:cs typeface="Droid Serif"/>
                <a:sym typeface="Droid Serif"/>
                <a:hlinkClick r:id="rId3"/>
              </a:rPr>
              <a:t> </a:t>
            </a:r>
            <a:r>
              <a:rPr lang="en" u="sng">
                <a:solidFill>
                  <a:schemeClr val="hlink"/>
                </a:solidFill>
                <a:latin typeface="Droid Serif"/>
                <a:ea typeface="Droid Serif"/>
                <a:cs typeface="Droid Serif"/>
                <a:sym typeface="Droid Serif"/>
                <a:hlinkClick r:id="rId4"/>
              </a:rPr>
              <a:t>margin utilities</a:t>
            </a:r>
            <a:r>
              <a:rPr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. Grid classes are sized to match columns while margins are more useful for quick layouts where the width of the offset is variable.</a:t>
            </a:r>
            <a:endParaRPr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Offset classes</a:t>
            </a:r>
            <a:endParaRPr b="1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Move columns to the right using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offset-md-</a:t>
            </a:r>
            <a:r>
              <a:rPr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* classes. These classes increase the left margin of a column by * columns. For example,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offset-md-4</a:t>
            </a:r>
            <a:r>
              <a:rPr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 moves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col-md-4</a:t>
            </a:r>
            <a:r>
              <a:rPr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 over four columns. </a:t>
            </a:r>
            <a:endParaRPr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ml.auto 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sets auto margin on the left of the column forcing others away from them</a:t>
            </a:r>
            <a:endParaRPr b="1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roid Serif"/>
              <a:buChar char="⊡"/>
            </a:pP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Used to push columns over to the right for spacing</a:t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roid Serif"/>
              <a:buChar char="⊡"/>
            </a:pP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Increases the left margin of a column by # columns</a:t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col-md-4 col-xs-offset-4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-Would offset 4 columns totaling  the 12 columns in the grid</a:t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col-xs-offset-# 			col-xs-ml-auto</a:t>
            </a:r>
            <a:endParaRPr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col-sm-offset-#</a:t>
            </a:r>
            <a:endParaRPr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col-md-offset-#</a:t>
            </a:r>
            <a:endParaRPr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col-lg-offset-#	        </a:t>
            </a:r>
            <a:r>
              <a:rPr lang="en" u="sng">
                <a:solidFill>
                  <a:schemeClr val="hlink"/>
                </a:solidFill>
                <a:latin typeface="Droid Serif"/>
                <a:ea typeface="Droid Serif"/>
                <a:cs typeface="Droid Serif"/>
                <a:sym typeface="Droid Serif"/>
                <a:hlinkClick r:id="rId5"/>
              </a:rPr>
              <a:t>https://getbootstrap.com/docs/4.3/layout/grid/#offsetting-columns</a:t>
            </a:r>
            <a:endParaRPr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8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" name="Google Shape;305;p48"/>
          <p:cNvSpPr txBox="1"/>
          <p:nvPr/>
        </p:nvSpPr>
        <p:spPr>
          <a:xfrm>
            <a:off x="453650" y="1178900"/>
            <a:ext cx="8298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Responsive Display/Hide Utility Classes </a:t>
            </a:r>
            <a:r>
              <a:rPr lang="en" sz="1800">
                <a:solidFill>
                  <a:srgbClr val="FF0000"/>
                </a:solidFill>
                <a:latin typeface="Droid Serif"/>
                <a:ea typeface="Droid Serif"/>
                <a:cs typeface="Droid Serif"/>
                <a:sym typeface="Droid Serif"/>
              </a:rPr>
              <a:t>(faster </a:t>
            </a:r>
            <a:r>
              <a:rPr lang="en" sz="1800">
                <a:solidFill>
                  <a:srgbClr val="FF0000"/>
                </a:solidFill>
                <a:latin typeface="Droid Serif"/>
                <a:ea typeface="Droid Serif"/>
                <a:cs typeface="Droid Serif"/>
                <a:sym typeface="Droid Serif"/>
              </a:rPr>
              <a:t>display</a:t>
            </a:r>
            <a:r>
              <a:rPr lang="en" sz="1800">
                <a:solidFill>
                  <a:srgbClr val="FF0000"/>
                </a:solidFill>
                <a:latin typeface="Droid Serif"/>
                <a:ea typeface="Droid Serif"/>
                <a:cs typeface="Droid Serif"/>
                <a:sym typeface="Droid Serif"/>
              </a:rPr>
              <a:t> less data)</a:t>
            </a:r>
            <a:endParaRPr sz="1800">
              <a:solidFill>
                <a:srgbClr val="FF0000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roid Serif"/>
              <a:buChar char="⊡"/>
            </a:pP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Used to hide or show items like images or sections of pages when switching to certain viewport breaks </a:t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2159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The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latin typeface="Droid Serif"/>
                <a:ea typeface="Droid Serif"/>
                <a:cs typeface="Droid Serif"/>
                <a:sym typeface="Droid Serif"/>
                <a:hlinkClick r:id="rId3"/>
              </a:rPr>
              <a:t> </a:t>
            </a:r>
            <a:r>
              <a:rPr lang="en" u="sng">
                <a:solidFill>
                  <a:schemeClr val="hlink"/>
                </a:solidFill>
                <a:latin typeface="Droid Serif"/>
                <a:ea typeface="Droid Serif"/>
                <a:cs typeface="Droid Serif"/>
                <a:sym typeface="Droid Serif"/>
                <a:hlinkClick r:id="rId4"/>
              </a:rPr>
              <a:t>display property</a:t>
            </a:r>
            <a:r>
              <a:rPr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 class</a:t>
            </a:r>
            <a:r>
              <a:rPr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 accepts a handful of values and we support many of them with</a:t>
            </a:r>
            <a:r>
              <a:rPr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r>
              <a:rPr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utility classes. They purposefully don’t provide every value as a utility, so here’s what they support:</a:t>
            </a:r>
            <a:endParaRPr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roid Serif"/>
              <a:buChar char="●"/>
            </a:pPr>
            <a:r>
              <a:rPr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d-none </a:t>
            </a:r>
            <a:r>
              <a:rPr i="1"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hides at the extra small breakpoint and up</a:t>
            </a:r>
            <a:endParaRPr i="1"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roid Serif"/>
              <a:buChar char="●"/>
            </a:pPr>
            <a:r>
              <a:rPr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d-inline</a:t>
            </a:r>
            <a:endParaRPr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roid Serif"/>
              <a:buChar char="●"/>
            </a:pPr>
            <a:r>
              <a:rPr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d-inline-block</a:t>
            </a:r>
            <a:endParaRPr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roid Serif"/>
              <a:buChar char="●"/>
            </a:pPr>
            <a:r>
              <a:rPr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d-block </a:t>
            </a:r>
            <a:r>
              <a:rPr i="1"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shows</a:t>
            </a:r>
            <a:r>
              <a:rPr i="1"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 at the extra small breakpoint and above</a:t>
            </a:r>
            <a:endParaRPr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roid Serif"/>
              <a:buChar char="●"/>
            </a:pPr>
            <a:r>
              <a:rPr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d-table</a:t>
            </a:r>
            <a:endParaRPr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roid Serif"/>
              <a:buChar char="●"/>
            </a:pPr>
            <a:r>
              <a:rPr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d-table-cell</a:t>
            </a:r>
            <a:endParaRPr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roid Serif"/>
              <a:buChar char="●"/>
            </a:pPr>
            <a:r>
              <a:rPr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d-flex</a:t>
            </a:r>
            <a:endParaRPr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roid Serif"/>
              <a:buChar char="●"/>
            </a:pPr>
            <a:r>
              <a:rPr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d-inline-flex</a:t>
            </a:r>
            <a:endParaRPr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Put them to use by applying any of the classes to an element of your choice.  You can also add the md, sm, lg to the d-block to make it show at various breakpoints</a:t>
            </a:r>
            <a:endParaRPr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Droid Serif"/>
                <a:ea typeface="Droid Serif"/>
                <a:cs typeface="Droid Serif"/>
                <a:sym typeface="Droid Serif"/>
                <a:hlinkClick r:id="rId5"/>
              </a:rPr>
              <a:t>https://getbootstrap.com/docs/4.3/utilities/display/</a:t>
            </a:r>
            <a:endParaRPr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9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p49"/>
          <p:cNvSpPr txBox="1"/>
          <p:nvPr/>
        </p:nvSpPr>
        <p:spPr>
          <a:xfrm>
            <a:off x="460325" y="540400"/>
            <a:ext cx="82989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Responsive Display Utility Classes </a:t>
            </a:r>
            <a:r>
              <a:rPr lang="en" sz="1800">
                <a:solidFill>
                  <a:srgbClr val="FF0000"/>
                </a:solidFill>
                <a:latin typeface="Droid Serif"/>
                <a:ea typeface="Droid Serif"/>
                <a:cs typeface="Droid Serif"/>
                <a:sym typeface="Droid Serif"/>
              </a:rPr>
              <a:t>(faster display less data)</a:t>
            </a:r>
            <a:endParaRPr sz="1800">
              <a:solidFill>
                <a:srgbClr val="FF0000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312" name="Google Shape;31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125" y="1160800"/>
            <a:ext cx="6799623" cy="361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9"/>
          <p:cNvSpPr txBox="1"/>
          <p:nvPr/>
        </p:nvSpPr>
        <p:spPr>
          <a:xfrm>
            <a:off x="1350825" y="694725"/>
            <a:ext cx="54924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https://getbootstrap.com/docs/4.3/utilities/display/#hiding-elements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0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p50"/>
          <p:cNvSpPr txBox="1"/>
          <p:nvPr/>
        </p:nvSpPr>
        <p:spPr>
          <a:xfrm>
            <a:off x="33375" y="1004775"/>
            <a:ext cx="8699400" cy="25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In class signup form exercise continued:</a:t>
            </a:r>
            <a:endParaRPr b="1"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Droid Serif"/>
              <a:buChar char="⊡"/>
            </a:pP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Add the signup form from the "text for pbcs text document sent" to the page,  below the schedule end comment and above the end of the main container div. 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All code provided for  the remaining exercises can be obtained from the Bootstrap website code snippets if you wanted to modify or change the look.</a:t>
            </a: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roid Serif"/>
              <a:buChar char="⊡"/>
            </a:pP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Make each of the sign up columns span 5 on the extra large viewport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class="col-md col-xl-5"</a:t>
            </a:r>
            <a:endParaRPr sz="1200"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roid Serif"/>
              <a:buChar char="⊡"/>
            </a:pP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Make the stay up to date column offset or move to the right with a margin left auto utility class  - 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class="col-md col-xl-5 ml-auto"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this will 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accommodate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the last two columns in the grid  from the 10 and gives space between the two columns in the extra large viewport</a:t>
            </a: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roid Serif"/>
              <a:buChar char="⊡"/>
            </a:pP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Hide the image in the about section of the page by adding the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d-none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class to the image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class="img-fluid rounded d-none" </a:t>
            </a:r>
            <a:r>
              <a:rPr lang="en" sz="1200">
                <a:latin typeface="Droid Serif"/>
                <a:ea typeface="Droid Serif"/>
                <a:cs typeface="Droid Serif"/>
                <a:sym typeface="Droid Serif"/>
              </a:rPr>
              <a:t>this will </a:t>
            </a:r>
            <a:r>
              <a:rPr lang="en" sz="1200">
                <a:latin typeface="Droid Serif"/>
                <a:ea typeface="Droid Serif"/>
                <a:cs typeface="Droid Serif"/>
                <a:sym typeface="Droid Serif"/>
              </a:rPr>
              <a:t>hide it at the extra small breakpoint and above</a:t>
            </a:r>
            <a:endParaRPr sz="1200"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Droid Serif"/>
              <a:buChar char="⊡"/>
            </a:pP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Show the image in the small to extra large viewport using the class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d-block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class="img-fluid rounded d-none d-sm-block"</a:t>
            </a:r>
            <a:endParaRPr sz="1200"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1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" name="Google Shape;325;p51"/>
          <p:cNvSpPr txBox="1"/>
          <p:nvPr/>
        </p:nvSpPr>
        <p:spPr>
          <a:xfrm>
            <a:off x="360225" y="397188"/>
            <a:ext cx="80520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Modifying, Adding, Re-Ordering and Visibility</a:t>
            </a:r>
            <a:endParaRPr b="1"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	</a:t>
            </a:r>
            <a:r>
              <a:rPr b="1" lang="en" sz="20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	XSM Viewport						SM-LG Viewport</a:t>
            </a:r>
            <a:endParaRPr b="1" sz="2000"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1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326" name="Google Shape;32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9625" y="1493325"/>
            <a:ext cx="4264625" cy="321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225" y="1455862"/>
            <a:ext cx="2414424" cy="329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2"/>
          <p:cNvSpPr txBox="1"/>
          <p:nvPr>
            <p:ph type="ctrTitle"/>
          </p:nvPr>
        </p:nvSpPr>
        <p:spPr>
          <a:xfrm>
            <a:off x="1906325" y="1991850"/>
            <a:ext cx="55032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Bootstrap Interactive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3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" name="Google Shape;338;p53"/>
          <p:cNvSpPr txBox="1"/>
          <p:nvPr/>
        </p:nvSpPr>
        <p:spPr>
          <a:xfrm>
            <a:off x="559350" y="2066550"/>
            <a:ext cx="8025300" cy="19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Navigation and Navbar Components</a:t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Base Nav</a:t>
            </a:r>
            <a:endParaRPr sz="18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roid Serif"/>
              <a:buChar char="⊡"/>
            </a:pPr>
            <a:r>
              <a:rPr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Navigation available in Bootstrap share general markup and styles, from the base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nav</a:t>
            </a:r>
            <a:r>
              <a:rPr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 class to the active and disabled states. Swap modifier classes to switch between each style.</a:t>
            </a:r>
            <a:endParaRPr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roid Serif"/>
              <a:buChar char="⊡"/>
            </a:pPr>
            <a:r>
              <a:rPr lang="en" u="sng">
                <a:solidFill>
                  <a:schemeClr val="hlink"/>
                </a:solidFill>
                <a:latin typeface="Droid Serif"/>
                <a:ea typeface="Droid Serif"/>
                <a:cs typeface="Droid Serif"/>
                <a:sym typeface="Droid Serif"/>
                <a:hlinkClick r:id="rId3"/>
              </a:rPr>
              <a:t>https://getbootstrap.com/docs/4.3/components/navs/</a:t>
            </a:r>
            <a:endParaRPr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roid Serif"/>
              <a:buChar char="⊡"/>
            </a:pPr>
            <a:r>
              <a:rPr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The base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nav</a:t>
            </a:r>
            <a:r>
              <a:rPr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 component is built with flexbox and provide a strong foundation for building all types of navigation components. It includes some style overrides (for working with lists), some link padding for larger hit areas, and basic disabled styling.</a:t>
            </a:r>
            <a:endParaRPr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roid Serif"/>
              <a:buChar char="⊡"/>
            </a:pPr>
            <a:r>
              <a:rPr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The base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nav</a:t>
            </a:r>
            <a:r>
              <a:rPr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 component does not include any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active</a:t>
            </a:r>
            <a:r>
              <a:rPr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 state. The examples include the class, mainly to demonstrate that this particular class does not trigger any special styling.</a:t>
            </a:r>
            <a:endParaRPr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roid Serif"/>
              <a:buChar char="⊡"/>
            </a:pPr>
            <a:r>
              <a:rPr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The base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nav</a:t>
            </a:r>
            <a:r>
              <a:rPr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 component also contains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nav-items</a:t>
            </a:r>
            <a:r>
              <a:rPr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 which are links for the navigation</a:t>
            </a:r>
            <a:endParaRPr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4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4" name="Google Shape;344;p54"/>
          <p:cNvSpPr txBox="1"/>
          <p:nvPr/>
        </p:nvSpPr>
        <p:spPr>
          <a:xfrm>
            <a:off x="475200" y="1681575"/>
            <a:ext cx="8193600" cy="19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Navbar Component</a:t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roid Serif"/>
              <a:buChar char="⊡"/>
            </a:pP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navbar 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class sets up the navbar and is a wrapper for its contents to hold, customize and position items like </a:t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3810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roid Serif"/>
              <a:buChar char="□"/>
            </a:pP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Brand/Logo</a:t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3810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roid Serif"/>
              <a:buChar char="□"/>
            </a:pP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Header</a:t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3810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roid Serif"/>
              <a:buChar char="□"/>
            </a:pP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Color</a:t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3810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roid Serif"/>
              <a:buChar char="□"/>
            </a:pP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Search box or form elements</a:t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3810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roid Serif"/>
              <a:buChar char="□"/>
            </a:pP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Collapses and toggles the menu/nav in different device types</a:t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3810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roid Serif"/>
              <a:buChar char="□"/>
            </a:pP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Uses either a list or nested links depending on type you choose</a:t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Droid Serif"/>
              <a:buChar char="⊡"/>
            </a:pP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Placing the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navbar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outside the main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container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will allow it to stretch across the whole page</a:t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Droid Serif"/>
              <a:buChar char="⊡"/>
            </a:pPr>
            <a:r>
              <a:t/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latin typeface="Droid Serif"/>
                <a:ea typeface="Droid Serif"/>
                <a:cs typeface="Droid Serif"/>
                <a:sym typeface="Droid Serif"/>
                <a:hlinkClick r:id="rId3"/>
              </a:rPr>
              <a:t>https://getbootstrap.com/docs/4.3/components/navbar/</a:t>
            </a:r>
            <a:endParaRPr sz="12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5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0" name="Google Shape;350;p55"/>
          <p:cNvSpPr txBox="1"/>
          <p:nvPr/>
        </p:nvSpPr>
        <p:spPr>
          <a:xfrm>
            <a:off x="468000" y="1882675"/>
            <a:ext cx="8301000" cy="19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Navbar Components</a:t>
            </a:r>
            <a:r>
              <a:rPr lang="en" sz="20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(</a:t>
            </a:r>
            <a:r>
              <a:rPr b="1"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Helper or Utility  Classes)</a:t>
            </a:r>
            <a:endParaRPr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roid Serif"/>
              <a:buChar char="⊡"/>
            </a:pP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navbar 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class s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ets up the navbar</a:t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roid Serif"/>
              <a:buChar char="⊡"/>
            </a:pPr>
            <a:r>
              <a:rPr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Alignment utility class  can align items (Horizontal, Vertical)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 justify-content-center</a:t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roid Serif"/>
              <a:buChar char="⊡"/>
            </a:pPr>
            <a:r>
              <a:rPr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Tabs or pills on the navbar can be created using utility classes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nav-tab 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and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nav-pills</a:t>
            </a:r>
            <a:endParaRPr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roid Serif"/>
              <a:buChar char="⊡"/>
            </a:pP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navbar-brand</a:t>
            </a:r>
            <a:r>
              <a:rPr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 class is used for company name or project title</a:t>
            </a:r>
            <a:endParaRPr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roid Serif"/>
              <a:buChar char="⊡"/>
            </a:pP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navbar-toggler-icon</a:t>
            </a:r>
            <a:r>
              <a:rPr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 class uses a span element to give users an indicator that it is a dropdown at the sm and xs breakpoints. </a:t>
            </a:r>
            <a:endParaRPr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roid Serif"/>
              <a:buChar char="⊡"/>
            </a:pP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n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avbar-toggler </a:t>
            </a:r>
            <a:r>
              <a:rPr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shows and hides the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nav </a:t>
            </a:r>
            <a:r>
              <a:rPr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at the </a:t>
            </a:r>
            <a:r>
              <a:rPr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sm and xs breakpoints. </a:t>
            </a:r>
            <a:endParaRPr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roid Serif"/>
              <a:buChar char="⊡"/>
            </a:pP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The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active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and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disabled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classes are used to set the link focus to a specific nav link you are navigating to or to show the link as grayed /  disabled </a:t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roid Serif"/>
              <a:buChar char="⊡"/>
            </a:pP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The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navbar-dark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or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navbar.light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r>
              <a:rPr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class 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change the color depth of the navbar </a:t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roid Serif"/>
              <a:buChar char="⊡"/>
            </a:pP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The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 bg-primary 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or utility class colors as well as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 style= "background-color: color Hex value"  </a:t>
            </a:r>
            <a:r>
              <a:rPr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classes/CSS 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give it color</a:t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roid Serif"/>
              <a:buChar char="⊡"/>
            </a:pP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The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fixed-top 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or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fixed-bottom </a:t>
            </a:r>
            <a:r>
              <a:rPr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class 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freezes the navbar at the top so the page content scrolls under  or behind it</a:t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Droid Serif"/>
                <a:ea typeface="Droid Serif"/>
                <a:cs typeface="Droid Serif"/>
                <a:sym typeface="Droid Serif"/>
                <a:hlinkClick r:id="rId3"/>
              </a:rPr>
              <a:t>https://getbootstrap.com/docs/4.3/components/navbar/</a:t>
            </a:r>
            <a:endParaRPr sz="12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latin typeface="Droid Serif"/>
                <a:ea typeface="Droid Serif"/>
                <a:cs typeface="Droid Serif"/>
                <a:sym typeface="Droid Serif"/>
                <a:hlinkClick r:id="rId4"/>
              </a:rPr>
              <a:t>http://getbootstrap.com/docs/4.3/components/navs/#horizontal-alignment</a:t>
            </a: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latin typeface="Droid Serif"/>
                <a:ea typeface="Droid Serif"/>
                <a:cs typeface="Droid Serif"/>
                <a:sym typeface="Droid Serif"/>
                <a:hlinkClick r:id="rId5"/>
              </a:rPr>
              <a:t>http://getbootstrap.com/docs/4.3/components/navs/#tabs</a:t>
            </a:r>
            <a:endParaRPr sz="12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type="ctrTitle"/>
          </p:nvPr>
        </p:nvSpPr>
        <p:spPr>
          <a:xfrm>
            <a:off x="2296350" y="1991850"/>
            <a:ext cx="45513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Bootstrap Grids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6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" name="Google Shape;356;p56"/>
          <p:cNvSpPr txBox="1"/>
          <p:nvPr/>
        </p:nvSpPr>
        <p:spPr>
          <a:xfrm>
            <a:off x="429300" y="1832200"/>
            <a:ext cx="8285400" cy="19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In Class Navbar Assignment:</a:t>
            </a:r>
            <a:endParaRPr b="1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2921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roid Serif"/>
              <a:buChar char="⊡"/>
            </a:pP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In 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the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enhanced_start.html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file a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dd the text titled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&lt;!--Navbar Start--&gt;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and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&lt;!--Navbar End--&gt; 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from the text for PBCS conf page file and paste it into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the page  just below the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&lt;body&gt;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tag  and outside of the main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container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comment. The Navbar will fit the whole page</a:t>
            </a: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2921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roid Serif"/>
              <a:buChar char="⊡"/>
            </a:pP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Re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move the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active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and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disabled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utility classes from the navbar 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nav-link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items &lt;a tag&gt;</a:t>
            </a: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2921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roid Serif"/>
              <a:buChar char="⊡"/>
            </a:pP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Move the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n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avbar-brand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to the right side of the navbar using the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order-1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class </a:t>
            </a: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2921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roid Serif"/>
              <a:buChar char="⊡"/>
            </a:pP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Change the background color of the navbar to dark with color primary (blue) using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navbar-dark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and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bg-primary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classes instead of 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existing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classes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navbar-light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and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bg-light</a:t>
            </a: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2921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roid Serif"/>
              <a:buChar char="⊡"/>
            </a:pP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Add a container div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&lt;div class= “container”&gt; 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around the navbar just above the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&lt;a class="navbar-brand order-1" href="http://www.palmbeachcodeschool.com" target="_blank"&gt;PBCS Presents&lt;/a&gt; 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and closing container just above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 &lt;/nav&gt;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to center/align "the navigation only" above the content of the page</a:t>
            </a: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2921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roid Serif"/>
              <a:buChar char="⊡"/>
            </a:pP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Add a margin right of 0 to the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navbar-brand 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using the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mr-0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class so the title / brand aligns with right side of the outer container, which makes it flush with the right of the content</a:t>
            </a: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2921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roid Serif"/>
              <a:buChar char="⊡"/>
            </a:pP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Make the navbar fixed using the utility class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fixed-top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so it stays at the top of the page and the contents scrolls behind it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&lt;nav class="navbar navbar-expand-lg navbar-dark bg-primary fixed-top"&gt;</a:t>
            </a:r>
            <a:endParaRPr sz="1200"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7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2" name="Google Shape;36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225" y="490775"/>
            <a:ext cx="6700601" cy="426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8"/>
          <p:cNvSpPr txBox="1"/>
          <p:nvPr>
            <p:ph type="ctrTitle"/>
          </p:nvPr>
        </p:nvSpPr>
        <p:spPr>
          <a:xfrm>
            <a:off x="1906325" y="1991850"/>
            <a:ext cx="55032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Bootstrap Interactive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9"/>
          <p:cNvSpPr txBox="1"/>
          <p:nvPr>
            <p:ph idx="1" type="body"/>
          </p:nvPr>
        </p:nvSpPr>
        <p:spPr>
          <a:xfrm>
            <a:off x="807625" y="91575"/>
            <a:ext cx="7732800" cy="17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Bootstrap Jumbotron Component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Jumbotron is like a banner - </a:t>
            </a:r>
            <a:r>
              <a:rPr lang="en" sz="1400">
                <a:solidFill>
                  <a:schemeClr val="dk1"/>
                </a:solidFill>
              </a:rPr>
              <a:t>Used to showcase major content or sections of the page and highlights any call to actions for users: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Jumbotron Class: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FF"/>
                </a:solidFill>
              </a:rPr>
              <a:t>class="jumbotron</a:t>
            </a:r>
            <a:r>
              <a:rPr lang="en" sz="1400">
                <a:solidFill>
                  <a:schemeClr val="dk1"/>
                </a:solidFill>
              </a:rPr>
              <a:t>" (main box around content)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FF"/>
                </a:solidFill>
              </a:rPr>
              <a:t>class=" jumbotron jumbotron-fluid</a:t>
            </a:r>
            <a:r>
              <a:rPr lang="en" sz="1400">
                <a:solidFill>
                  <a:schemeClr val="dk1"/>
                </a:solidFill>
              </a:rPr>
              <a:t>" (main box around content spans whole page)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Can use Utility </a:t>
            </a:r>
            <a:r>
              <a:rPr b="1" lang="en" sz="1400">
                <a:solidFill>
                  <a:schemeClr val="dk1"/>
                </a:solidFill>
              </a:rPr>
              <a:t>Classes,</a:t>
            </a:r>
            <a:r>
              <a:rPr b="1" lang="en" sz="1400">
                <a:solidFill>
                  <a:schemeClr val="dk1"/>
                </a:solidFill>
              </a:rPr>
              <a:t> Headings or Paragraphs to add emphasis and style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roid Serif"/>
              <a:buChar char="●"/>
            </a:pPr>
            <a:r>
              <a:rPr lang="en" sz="1400">
                <a:solidFill>
                  <a:schemeClr val="dk1"/>
                </a:solidFill>
              </a:rPr>
              <a:t>Additional CSS that can format a heading  (</a:t>
            </a:r>
            <a:r>
              <a:rPr lang="en" sz="1400">
                <a:solidFill>
                  <a:srgbClr val="0000FF"/>
                </a:solidFill>
              </a:rPr>
              <a:t>display</a:t>
            </a:r>
            <a:r>
              <a:rPr lang="en" sz="1400">
                <a:solidFill>
                  <a:schemeClr val="dk1"/>
                </a:solidFill>
              </a:rPr>
              <a:t>) </a:t>
            </a:r>
            <a:r>
              <a:rPr lang="en" sz="1400">
                <a:solidFill>
                  <a:srgbClr val="0000FF"/>
                </a:solidFill>
              </a:rPr>
              <a:t>&lt;h1 class="display-2"&gt;</a:t>
            </a:r>
            <a:r>
              <a:rPr lang="en" sz="1400">
                <a:solidFill>
                  <a:schemeClr val="dk1"/>
                </a:solidFill>
              </a:rPr>
              <a:t> makes it appear large in viewport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roid Serif"/>
              <a:buChar char="●"/>
            </a:pPr>
            <a:r>
              <a:rPr lang="en" sz="1400">
                <a:solidFill>
                  <a:schemeClr val="dk1"/>
                </a:solidFill>
              </a:rPr>
              <a:t>Additional CSS that can format paragraphs and set as main paragraph with formatting (</a:t>
            </a:r>
            <a:r>
              <a:rPr lang="en" sz="1400">
                <a:solidFill>
                  <a:srgbClr val="0000FF"/>
                </a:solidFill>
              </a:rPr>
              <a:t>lead</a:t>
            </a:r>
            <a:r>
              <a:rPr lang="en" sz="1400">
                <a:solidFill>
                  <a:schemeClr val="dk1"/>
                </a:solidFill>
              </a:rPr>
              <a:t>) </a:t>
            </a:r>
            <a:r>
              <a:rPr lang="en" sz="1400">
                <a:solidFill>
                  <a:srgbClr val="0000FF"/>
                </a:solidFill>
              </a:rPr>
              <a:t>&lt;p class="lead"&gt;</a:t>
            </a:r>
            <a:r>
              <a:rPr lang="en" sz="1400">
                <a:solidFill>
                  <a:schemeClr val="dk1"/>
                </a:solidFill>
              </a:rPr>
              <a:t> also makes it appear smaller in viewport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73" name="Google Shape;373;p59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0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9" name="Google Shape;379;p60"/>
          <p:cNvSpPr txBox="1"/>
          <p:nvPr/>
        </p:nvSpPr>
        <p:spPr>
          <a:xfrm>
            <a:off x="429300" y="1681125"/>
            <a:ext cx="8285400" cy="19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In Class</a:t>
            </a:r>
            <a:r>
              <a:rPr b="1"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 Jumbotron</a:t>
            </a:r>
            <a:r>
              <a:rPr b="1"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 Assignment:</a:t>
            </a:r>
            <a:endParaRPr b="1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roid Serif"/>
              <a:buChar char="⊡"/>
            </a:pP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Copy the text 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titled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&lt;!--Jumbotron Start --&gt;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and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&lt;!--Jumbotron End--&gt;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from the text for PBCS conf page file and paste it into the page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into the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enhanced_start.html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file below the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&lt;!--Navbar end--&gt;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tag  and outside of the container. </a:t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roid Serif"/>
              <a:buChar char="⊡"/>
            </a:pP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Change the display class in the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&lt;h1&gt;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inside the div that says PBCS CONF and give it a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display-2</a:t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roid Serif"/>
              <a:buChar char="⊡"/>
            </a:pP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Color the jumbotron with the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bg-info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and color the text white using the utility class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text-white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 in the jumbotron div</a:t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roid Serif"/>
              <a:buChar char="⊡"/>
            </a:pP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Center the text in the small viewport using the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text-sm-center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utility class in the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container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div below the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jumbotron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div &lt;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div class="jumbotron jumbotron-fluid bg-info text-white "&gt;</a:t>
            </a:r>
            <a:endParaRPr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roid Serif"/>
              <a:buChar char="⊡"/>
            </a:pP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Add padding to the top of the jumbotron using the utility class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pt-5 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in the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container</a:t>
            </a:r>
            <a:endParaRPr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&lt;div class="container text-sm-center pt-5"&gt;</a:t>
            </a:r>
            <a:endParaRPr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1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5" name="Google Shape;38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000" y="437426"/>
            <a:ext cx="6157701" cy="423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2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1" name="Google Shape;391;p62"/>
          <p:cNvSpPr txBox="1"/>
          <p:nvPr/>
        </p:nvSpPr>
        <p:spPr>
          <a:xfrm>
            <a:off x="571750" y="273200"/>
            <a:ext cx="77751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Buttons</a:t>
            </a:r>
            <a:endParaRPr b="1"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Droid Serif"/>
              <a:buChar char="⊡"/>
            </a:pP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Bootstrap has 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9 button states which include a hover</a:t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Droid Serif"/>
              <a:buChar char="⊡"/>
            </a:pP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Buttons can be used as anchors by changing them to href</a:t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&lt;a  class= "btn btn-light btn-lg" href= "..."&gt;See Speakers&lt;/a&gt;</a:t>
            </a:r>
            <a:endParaRPr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Droid Serif"/>
              <a:buChar char="⊡"/>
            </a:pPr>
            <a:r>
              <a:rPr lang="en" u="sng">
                <a:solidFill>
                  <a:schemeClr val="hlink"/>
                </a:solidFill>
                <a:latin typeface="Droid Serif"/>
                <a:ea typeface="Droid Serif"/>
                <a:cs typeface="Droid Serif"/>
                <a:sym typeface="Droid Serif"/>
                <a:hlinkClick r:id="rId3"/>
              </a:rPr>
              <a:t>http://getbootstrap.com/docs/4.3/components/buttons/</a:t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2159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392" name="Google Shape;39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500" y="2257975"/>
            <a:ext cx="5388525" cy="249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6675" y="2230262"/>
            <a:ext cx="3801550" cy="255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3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9" name="Google Shape;399;p63"/>
          <p:cNvSpPr txBox="1"/>
          <p:nvPr/>
        </p:nvSpPr>
        <p:spPr>
          <a:xfrm>
            <a:off x="431625" y="366975"/>
            <a:ext cx="8495700" cy="27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Buttons</a:t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Link/Button Classes- sets up the content</a:t>
            </a:r>
            <a:r>
              <a:rPr lang="en" sz="12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:</a:t>
            </a:r>
            <a:endParaRPr sz="12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roid Serif"/>
              <a:buChar char="●"/>
            </a:pPr>
            <a:r>
              <a:rPr lang="en" sz="12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Buttons can be Single, Split, Dropdown buttons. </a:t>
            </a:r>
            <a:endParaRPr sz="12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roid Serif"/>
              <a:buChar char="●"/>
            </a:pPr>
            <a:r>
              <a:rPr lang="en" sz="12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Buttons can be sized, or color can be modified using utility class </a:t>
            </a:r>
            <a:endParaRPr sz="12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class="</a:t>
            </a:r>
            <a:r>
              <a:rPr lang="en" sz="1200">
                <a:solidFill>
                  <a:srgbClr val="FF0000"/>
                </a:solidFill>
                <a:latin typeface="Droid Serif"/>
                <a:ea typeface="Droid Serif"/>
                <a:cs typeface="Droid Serif"/>
                <a:sym typeface="Droid Serif"/>
              </a:rPr>
              <a:t>btn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 "</a:t>
            </a:r>
            <a:endParaRPr sz="12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Button Utility Classes -add color, size, and style</a:t>
            </a:r>
            <a:r>
              <a:rPr lang="en" sz="12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:</a:t>
            </a:r>
            <a:endParaRPr sz="12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roid Serif"/>
              <a:buChar char="●"/>
            </a:pPr>
            <a:r>
              <a:rPr lang="en" sz="12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Button Utility Classes can be set like (primary, default, success, info , warning, danger)(large small medium)</a:t>
            </a:r>
            <a:endParaRPr sz="12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Droid Serif"/>
              <a:buChar char="●"/>
            </a:pP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class="btn btn-success" </a:t>
            </a:r>
            <a:r>
              <a:rPr lang="en" sz="12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 these </a:t>
            </a:r>
            <a:r>
              <a:rPr lang="en" sz="1200">
                <a:solidFill>
                  <a:srgbClr val="FF0000"/>
                </a:solidFill>
                <a:latin typeface="Droid Serif"/>
                <a:ea typeface="Droid Serif"/>
                <a:cs typeface="Droid Serif"/>
                <a:sym typeface="Droid Serif"/>
              </a:rPr>
              <a:t>classes</a:t>
            </a:r>
            <a:r>
              <a:rPr lang="en" sz="12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 can be placed directly in the quotes as a second class</a:t>
            </a:r>
            <a:endParaRPr sz="12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Can also be used as a link by adding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 &lt;a class="</a:t>
            </a:r>
            <a:r>
              <a:rPr lang="en" sz="1200">
                <a:solidFill>
                  <a:srgbClr val="FF0000"/>
                </a:solidFill>
                <a:latin typeface="Droid Serif"/>
                <a:ea typeface="Droid Serif"/>
                <a:cs typeface="Droid Serif"/>
                <a:sym typeface="Droid Serif"/>
              </a:rPr>
              <a:t>btn btn-lg btn-success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" href="</a:t>
            </a:r>
            <a:r>
              <a:rPr lang="en" sz="1200">
                <a:solidFill>
                  <a:srgbClr val="FF0000"/>
                </a:solidFill>
                <a:latin typeface="Droid Serif"/>
                <a:ea typeface="Droid Serif"/>
                <a:cs typeface="Droid Serif"/>
                <a:sym typeface="Droid Serif"/>
              </a:rPr>
              <a:t>#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"&gt;</a:t>
            </a:r>
            <a:r>
              <a:rPr lang="en" sz="12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Link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&lt;/a&gt;</a:t>
            </a:r>
            <a:endParaRPr sz="12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Droid Serif"/>
              <a:buChar char="●"/>
            </a:pPr>
            <a:r>
              <a:rPr lang="en" sz="12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Outline buttons .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btn-outline</a:t>
            </a:r>
            <a:r>
              <a:rPr lang="en" sz="12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 removes all background images and colors on any button.</a:t>
            </a:r>
            <a:endParaRPr sz="12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2159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400" name="Google Shape;40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675" y="2778025"/>
            <a:ext cx="5196051" cy="203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4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p64"/>
          <p:cNvSpPr txBox="1"/>
          <p:nvPr/>
        </p:nvSpPr>
        <p:spPr>
          <a:xfrm>
            <a:off x="571750" y="366975"/>
            <a:ext cx="7775100" cy="22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Button Groups</a:t>
            </a:r>
            <a:endParaRPr b="1"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Droid Serif"/>
              <a:buChar char="⊡"/>
            </a:pP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Buttons can be grouped as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a series of buttons together on a single line with the button group, and super-power them with JavaScript.</a:t>
            </a:r>
            <a:endParaRPr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Droid Serif"/>
              <a:buChar char="⊡"/>
            </a:pPr>
            <a:r>
              <a:rPr lang="en" u="sng">
                <a:solidFill>
                  <a:schemeClr val="hlink"/>
                </a:solidFill>
                <a:latin typeface="Droid Serif"/>
                <a:ea typeface="Droid Serif"/>
                <a:cs typeface="Droid Serif"/>
                <a:sym typeface="Droid Serif"/>
                <a:hlinkClick r:id="rId3"/>
              </a:rPr>
              <a:t>http://getbootstrap.com/docs/4.3/components/button-group/</a:t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2159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407" name="Google Shape;40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5363" y="2436200"/>
            <a:ext cx="7153275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5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3" name="Google Shape;413;p65"/>
          <p:cNvSpPr txBox="1"/>
          <p:nvPr/>
        </p:nvSpPr>
        <p:spPr>
          <a:xfrm>
            <a:off x="429300" y="1634450"/>
            <a:ext cx="8285400" cy="19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In Class Button and </a:t>
            </a:r>
            <a:r>
              <a:rPr b="1"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Jumbotron Buttons </a:t>
            </a:r>
            <a:r>
              <a:rPr b="1"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Assignment:</a:t>
            </a:r>
            <a:endParaRPr b="1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2921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roid Serif"/>
              <a:buChar char="⊡"/>
            </a:pP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Copy and paste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text from text for PBCS page titled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&lt;!--Buttons Start--&gt;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and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&lt;!--Buttons End--&gt;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into the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enhanced_start.html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file just below the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&lt;!--Schedule end--&gt;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comment tag but above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&lt;!--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sign up form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--&gt;</a:t>
            </a:r>
            <a:endParaRPr sz="1200"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2921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roid Serif"/>
              <a:buChar char="⊡"/>
            </a:pP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Change to button from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btn-secondary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to large outline button using  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class= "btn btn-outline-info btn-lg" </a:t>
            </a:r>
            <a:endParaRPr sz="1200"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2921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roid Serif"/>
              <a:buChar char="⊡"/>
            </a:pP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Set the buttons display value to block to move it to the next line to separate it from the text using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d-block 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class inside the button or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&lt;button class= "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btn btn-outline-primary btn-lg d-block"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&gt; </a:t>
            </a:r>
            <a:endParaRPr sz="1200"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2921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roid Serif"/>
              <a:buChar char="⊡"/>
            </a:pP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Center the button using the left right margin or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mx-auto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margin class and add it to the button class </a:t>
            </a: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2921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roid Serif"/>
              <a:buChar char="⊡"/>
            </a:pP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Add margin to the top of the button using the margin short hand class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my-5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learned earlier </a:t>
            </a: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2921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roid Serif"/>
              <a:buChar char="⊡"/>
            </a:pP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Add 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text from text for PBCS page titled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&lt;!--Jumbotron Buttons Start--&gt;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and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&lt;!--Jumbotron Buttons End--&gt;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into the </a:t>
            </a:r>
            <a:r>
              <a:rPr b="1"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jumbotron just below paragraph "One- Day Conference.." 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the 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btn-group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 utility class groups the buttons on a single line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&lt;div class= "btn-group"&gt;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 </a:t>
            </a: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2921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roid Serif"/>
              <a:buChar char="⊡"/>
            </a:pP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Add a margin spacing 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to the top of the button group div using the margin 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utility class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mt-4</a:t>
            </a:r>
            <a:endParaRPr sz="1200"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2921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roid Serif"/>
              <a:buChar char="⊡"/>
            </a:pP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Change the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aria-label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to say Action Buttons used to make more accessible to people with disabilities.</a:t>
            </a: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2921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roid Serif"/>
              <a:buChar char="⊡"/>
            </a:pP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Make the Register button blue 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instead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of gray and the See Speakers button light instead of gray using the utility classes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btn-primary 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and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 btn-light </a:t>
            </a:r>
            <a:endParaRPr sz="1200"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2921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roid Serif"/>
              <a:buChar char="⊡"/>
            </a:pP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Make the See Speakers button an anchor instead of button and link the href to #speakers section by changing the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&lt;button&gt;&lt;/button&gt;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to an anchor or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&lt;a  class= "btn btn-light" href= "#speakers"&gt;See Speakers&lt;/a&gt; </a:t>
            </a:r>
            <a:endParaRPr sz="1200"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2921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roid Serif"/>
              <a:buChar char="⊡"/>
            </a:pP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Delete the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type="button"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from the anchor and make the button large by adding the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btn-lg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utility class</a:t>
            </a: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2921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roid Serif"/>
              <a:buChar char="⊡"/>
            </a:pP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Link the button within the page to the Speakers section by adding an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 id= "speakers" 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to the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 &lt;h1&gt; 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in the Speakers section in the page</a:t>
            </a: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idx="1" type="body"/>
          </p:nvPr>
        </p:nvSpPr>
        <p:spPr>
          <a:xfrm>
            <a:off x="829800" y="0"/>
            <a:ext cx="77328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Layouts / Grids and Responsive Images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/>
              <a:t>Three Parts to the Grid System: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Droid Serif"/>
              <a:buNone/>
            </a:pPr>
            <a:r>
              <a:t/>
            </a:r>
            <a:endParaRPr b="1"/>
          </a:p>
          <a:p>
            <a:pPr indent="-342900" lvl="0" marL="8001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⊡"/>
            </a:pPr>
            <a:r>
              <a:rPr lang="en"/>
              <a:t>Containers </a:t>
            </a:r>
            <a:r>
              <a:rPr lang="en" sz="1400">
                <a:solidFill>
                  <a:srgbClr val="980000"/>
                </a:solidFill>
              </a:rPr>
              <a:t>(required for grid)</a:t>
            </a:r>
            <a:r>
              <a:rPr lang="en"/>
              <a:t>- </a:t>
            </a:r>
            <a:r>
              <a:rPr lang="en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class="container"</a:t>
            </a:r>
            <a:endParaRPr sz="14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</a:pPr>
            <a:r>
              <a:rPr lang="en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class="container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 </a:t>
            </a:r>
            <a:r>
              <a:rPr lang="en" sz="1400"/>
              <a:t>Centers and adds padding to Site Content</a:t>
            </a:r>
            <a:endParaRPr sz="14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</a:pPr>
            <a:r>
              <a:rPr lang="en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class="container-fluid"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/>
              <a:t>spans the width of the page</a:t>
            </a:r>
            <a:endParaRPr sz="1400"/>
          </a:p>
          <a:p>
            <a:pPr indent="1270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42900" lvl="0" marL="8001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⊡"/>
            </a:pPr>
            <a:r>
              <a:rPr lang="en"/>
              <a:t>Rows- </a:t>
            </a:r>
            <a:r>
              <a:rPr lang="en" sz="1400"/>
              <a:t>Must be added before columns can be defined </a:t>
            </a:r>
            <a:r>
              <a:rPr lang="en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class="row" 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(horizontal)</a:t>
            </a:r>
            <a:endParaRPr/>
          </a:p>
          <a:p>
            <a:pPr indent="-215900" lvl="0" marL="8001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roid Serif"/>
              <a:buNone/>
            </a:pPr>
            <a:r>
              <a:t/>
            </a:r>
            <a:endParaRPr/>
          </a:p>
          <a:p>
            <a:pPr indent="-342900" lvl="0" marL="8001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⊡"/>
            </a:pPr>
            <a:r>
              <a:rPr lang="en"/>
              <a:t>Columns- </a:t>
            </a:r>
            <a:r>
              <a:rPr lang="en" sz="1400"/>
              <a:t>Are always nested inside a row, are children of the row, use a device size prefix  </a:t>
            </a:r>
            <a:r>
              <a:rPr lang="en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class="col" + Number of Columns </a:t>
            </a: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can be specified by class # or number of columns to span and device</a:t>
            </a:r>
            <a:r>
              <a:rPr lang="en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/>
              <a:t>(phones, tablets, desktops and large form desktops). You can specify the actual number of </a:t>
            </a:r>
            <a:r>
              <a:rPr lang="en" sz="1400"/>
              <a:t>columns</a:t>
            </a:r>
            <a:r>
              <a:rPr lang="en" sz="1400"/>
              <a:t> or  let them layout with equal width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800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</a:rPr>
              <a:t>(Can have 1-12 columns per row - with a Max of 12 per row)</a:t>
            </a:r>
            <a:endParaRPr sz="18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2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6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9" name="Google Shape;41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250" y="565078"/>
            <a:ext cx="5566583" cy="4013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7"/>
          <p:cNvSpPr txBox="1"/>
          <p:nvPr>
            <p:ph idx="1" type="body"/>
          </p:nvPr>
        </p:nvSpPr>
        <p:spPr>
          <a:xfrm>
            <a:off x="602500" y="408225"/>
            <a:ext cx="8112900" cy="3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Font typeface="Droid Serif"/>
              <a:buNone/>
            </a:pPr>
            <a:r>
              <a:rPr b="1" lang="en" sz="1800"/>
              <a:t>Navigation and </a:t>
            </a:r>
            <a:r>
              <a:rPr b="1" i="0" lang="en" sz="1800" u="none" cap="none" strike="noStrike">
                <a:solidFill>
                  <a:srgbClr val="434343"/>
                </a:solidFill>
              </a:rPr>
              <a:t> Dropdowns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Font typeface="Droid Serif"/>
              <a:buNone/>
            </a:pPr>
            <a:r>
              <a:t/>
            </a:r>
            <a:endParaRPr b="1" i="0" sz="1800" u="none" cap="none" strike="noStrike">
              <a:solidFill>
                <a:srgbClr val="434343"/>
              </a:solidFill>
            </a:endParaRPr>
          </a:p>
          <a:p>
            <a:pPr indent="-3048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Droid Serif"/>
              <a:buChar char="⊡"/>
            </a:pPr>
            <a:r>
              <a:rPr lang="en" sz="1400"/>
              <a:t>Dropdowns are toggleable, contextual overlays for displaying lists of links and more</a:t>
            </a:r>
            <a:endParaRPr sz="1400"/>
          </a:p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Droid Serif"/>
              <a:buChar char="⊡"/>
            </a:pPr>
            <a:r>
              <a:rPr lang="en" sz="1400"/>
              <a:t>Can be used in a navbar or as a footer navigation</a:t>
            </a:r>
            <a:endParaRPr sz="1400"/>
          </a:p>
          <a:p>
            <a:pPr indent="-3048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Droid Serif"/>
              <a:buChar char="⊡"/>
            </a:pPr>
            <a:r>
              <a:rPr lang="en" sz="1400"/>
              <a:t>Uses jQuery and JS library files (at the bottom of the page above </a:t>
            </a:r>
            <a:r>
              <a:rPr lang="en" sz="1400">
                <a:solidFill>
                  <a:srgbClr val="0000FF"/>
                </a:solidFill>
              </a:rPr>
              <a:t>&lt;/body&gt;</a:t>
            </a:r>
            <a:r>
              <a:rPr lang="en" sz="1400"/>
              <a:t>)</a:t>
            </a:r>
            <a:endParaRPr sz="1400"/>
          </a:p>
          <a:p>
            <a:pPr indent="-3048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Droid Serif"/>
              <a:buChar char="⊡"/>
            </a:pPr>
            <a:r>
              <a:rPr lang="en" sz="1400"/>
              <a:t>Can make a button a dropdown single  or split button (has a toggle)</a:t>
            </a:r>
            <a:endParaRPr sz="1400"/>
          </a:p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Droid Serif"/>
              <a:buChar char="⊡"/>
            </a:pPr>
            <a:r>
              <a:rPr lang="en" sz="1400"/>
              <a:t>Fully Responsive</a:t>
            </a:r>
            <a:endParaRPr sz="1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FF"/>
              </a:solidFill>
            </a:endParaRPr>
          </a:p>
          <a:p>
            <a:pPr indent="-3048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Droid Serif"/>
              <a:buChar char="⊡"/>
            </a:pPr>
            <a:r>
              <a:rPr lang="en" sz="1400"/>
              <a:t>Uses  bootstrap classes:</a:t>
            </a:r>
            <a:endParaRPr sz="1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FF"/>
                </a:solidFill>
              </a:rPr>
              <a:t>dropdown</a:t>
            </a:r>
            <a:r>
              <a:rPr lang="en" sz="1400"/>
              <a:t> </a:t>
            </a:r>
            <a:r>
              <a:rPr b="0" i="0" lang="en" sz="1400" u="none" cap="none" strike="noStrike">
                <a:solidFill>
                  <a:srgbClr val="434343"/>
                </a:solidFill>
              </a:rPr>
              <a:t>class </a:t>
            </a:r>
            <a:r>
              <a:rPr lang="en" sz="1400"/>
              <a:t> on a surrounding &lt;div&gt;</a:t>
            </a:r>
            <a:endParaRPr b="0" i="0" sz="1400" u="none" cap="none" strike="noStrike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FF"/>
                </a:solidFill>
              </a:rPr>
              <a:t>dropdown-menu</a:t>
            </a:r>
            <a:r>
              <a:rPr lang="en" sz="1400"/>
              <a:t> class on a list item &lt;li&gt;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⊡"/>
            </a:pPr>
            <a:r>
              <a:rPr lang="en" sz="1400"/>
              <a:t>Used in combination with </a:t>
            </a:r>
            <a:r>
              <a:rPr lang="en" sz="1400">
                <a:solidFill>
                  <a:srgbClr val="0000FF"/>
                </a:solidFill>
              </a:rPr>
              <a:t>dropdown-toggle</a:t>
            </a:r>
            <a:r>
              <a:rPr lang="en" sz="1400"/>
              <a:t> to create the open and close state of the dropdown.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⊡"/>
            </a:pPr>
            <a:r>
              <a:rPr lang="en" sz="1400"/>
              <a:t>Similarly, you can create split button dropdowns with virtually the same markup as single button dropdowns, </a:t>
            </a:r>
            <a:r>
              <a:rPr lang="en" sz="1400">
                <a:solidFill>
                  <a:srgbClr val="0000FF"/>
                </a:solidFill>
              </a:rPr>
              <a:t>dropdown-toggle-split</a:t>
            </a:r>
            <a:r>
              <a:rPr lang="en" sz="1400"/>
              <a:t> but with the addition of </a:t>
            </a:r>
            <a:r>
              <a:rPr lang="en" sz="1400">
                <a:solidFill>
                  <a:srgbClr val="0000FF"/>
                </a:solidFill>
              </a:rPr>
              <a:t>dropdown-toggle-</a:t>
            </a:r>
            <a:r>
              <a:rPr lang="en" sz="1400"/>
              <a:t>split for proper spacing around the dropdown caret icon.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25" name="Google Shape;425;p67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6" name="Google Shape;426;p67"/>
          <p:cNvSpPr txBox="1"/>
          <p:nvPr/>
        </p:nvSpPr>
        <p:spPr>
          <a:xfrm>
            <a:off x="3915975" y="4179550"/>
            <a:ext cx="44097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0000"/>
                </a:solidFill>
                <a:latin typeface="Droid Serif"/>
                <a:ea typeface="Droid Serif"/>
                <a:cs typeface="Droid Serif"/>
                <a:sym typeface="Droid Serif"/>
              </a:rPr>
              <a:t>NOTE: </a:t>
            </a:r>
            <a:r>
              <a:rPr lang="en" sz="1000">
                <a:solidFill>
                  <a:srgbClr val="980000"/>
                </a:solidFill>
                <a:latin typeface="Droid Serif"/>
                <a:ea typeface="Droid Serif"/>
                <a:cs typeface="Droid Serif"/>
                <a:sym typeface="Droid Serif"/>
              </a:rPr>
              <a:t>Accessible Rich Internet Applications (</a:t>
            </a:r>
            <a:r>
              <a:rPr b="1" lang="en" sz="1000">
                <a:solidFill>
                  <a:srgbClr val="980000"/>
                </a:solidFill>
                <a:latin typeface="Droid Serif"/>
                <a:ea typeface="Droid Serif"/>
                <a:cs typeface="Droid Serif"/>
                <a:sym typeface="Droid Serif"/>
              </a:rPr>
              <a:t>ARIA</a:t>
            </a:r>
            <a:r>
              <a:rPr lang="en" sz="1000">
                <a:solidFill>
                  <a:srgbClr val="980000"/>
                </a:solidFill>
                <a:latin typeface="Droid Serif"/>
                <a:ea typeface="Droid Serif"/>
                <a:cs typeface="Droid Serif"/>
                <a:sym typeface="Droid Serif"/>
              </a:rPr>
              <a:t>) defines ways to make Web content and Web applications (especially those developed with Ajax and JavaScript) more accessible to people with disabilities.</a:t>
            </a:r>
            <a:endParaRPr sz="1000">
              <a:solidFill>
                <a:srgbClr val="980000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8"/>
          <p:cNvSpPr txBox="1"/>
          <p:nvPr>
            <p:ph idx="1" type="body"/>
          </p:nvPr>
        </p:nvSpPr>
        <p:spPr>
          <a:xfrm>
            <a:off x="602500" y="408225"/>
            <a:ext cx="8112900" cy="3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Font typeface="Droid Serif"/>
              <a:buNone/>
            </a:pPr>
            <a:r>
              <a:rPr b="1" lang="en" sz="1800"/>
              <a:t>Navigation and </a:t>
            </a:r>
            <a:r>
              <a:rPr b="1" i="0" lang="en" sz="1800" u="none" cap="none" strike="noStrike">
                <a:solidFill>
                  <a:srgbClr val="434343"/>
                </a:solidFill>
              </a:rPr>
              <a:t> Dropdowns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Font typeface="Droid Serif"/>
              <a:buNone/>
            </a:pPr>
            <a:r>
              <a:t/>
            </a:r>
            <a:endParaRPr b="1" i="0" sz="1800" u="none" cap="none" strike="noStrike">
              <a:solidFill>
                <a:srgbClr val="434343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⊡"/>
            </a:pPr>
            <a:r>
              <a:rPr b="0" i="0" lang="en" sz="1400" u="none" cap="none" strike="noStrike">
                <a:solidFill>
                  <a:srgbClr val="0000FF"/>
                </a:solidFill>
              </a:rPr>
              <a:t>dropdown-</a:t>
            </a:r>
            <a:r>
              <a:rPr lang="en" sz="1400">
                <a:solidFill>
                  <a:srgbClr val="0000FF"/>
                </a:solidFill>
              </a:rPr>
              <a:t>item</a:t>
            </a:r>
            <a:r>
              <a:rPr lang="en" sz="1400"/>
              <a:t> </a:t>
            </a:r>
            <a:r>
              <a:rPr b="0" i="0" lang="en" sz="1400" u="none" cap="none" strike="noStrike">
                <a:solidFill>
                  <a:srgbClr val="434343"/>
                </a:solidFill>
              </a:rPr>
              <a:t>class</a:t>
            </a:r>
            <a:r>
              <a:rPr lang="en" sz="1400"/>
              <a:t> on a surrounding </a:t>
            </a:r>
            <a:r>
              <a:rPr lang="en" sz="1400">
                <a:solidFill>
                  <a:srgbClr val="0000FF"/>
                </a:solidFill>
              </a:rPr>
              <a:t>&lt;a class= "dropdown-item"&gt;My Link&lt;/a&gt;</a:t>
            </a:r>
            <a:endParaRPr sz="1400">
              <a:solidFill>
                <a:srgbClr val="0000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⊡"/>
            </a:pPr>
            <a:r>
              <a:rPr lang="en" sz="1400">
                <a:solidFill>
                  <a:srgbClr val="0000FF"/>
                </a:solidFill>
              </a:rPr>
              <a:t>dropdown-divider</a:t>
            </a:r>
            <a:r>
              <a:rPr lang="en" sz="1400"/>
              <a:t> Creates a horizontal line between sections of dropdown items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⊡"/>
            </a:pPr>
            <a:r>
              <a:rPr lang="en" sz="1400"/>
              <a:t>Can create drop ups or make the menu appear above using the</a:t>
            </a:r>
            <a:r>
              <a:rPr lang="en" sz="1400">
                <a:solidFill>
                  <a:srgbClr val="0000FF"/>
                </a:solidFill>
              </a:rPr>
              <a:t> dropup </a:t>
            </a:r>
            <a:r>
              <a:rPr lang="en" sz="1400"/>
              <a:t>utility</a:t>
            </a:r>
            <a:r>
              <a:rPr lang="en" sz="1400"/>
              <a:t> class inside your button group which will make the arrow point up and dropdown items appear above the dropdown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⊡"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http://getbootstrap.com/docs/4.3/components/dropdowns/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32" name="Google Shape;432;p68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9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8" name="Google Shape;438;p69"/>
          <p:cNvSpPr txBox="1"/>
          <p:nvPr/>
        </p:nvSpPr>
        <p:spPr>
          <a:xfrm>
            <a:off x="429300" y="1726775"/>
            <a:ext cx="8285400" cy="19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In Class  Dropdowns Assignment:</a:t>
            </a:r>
            <a:endParaRPr b="1" sz="12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2921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roid Serif"/>
              <a:buChar char="⊡"/>
            </a:pP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Add the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&lt;!--footer start --&gt;&lt;!footer end --&gt;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text from the PBCS conf text document and paste it above the main container’s closing 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&lt;/div&gt;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&lt;!--Main Container End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--&gt;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that ends the overall container and just below the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&lt;!--/signup form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--&gt;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endParaRPr sz="1200"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This uses the base nav similar to what we used for our navbar earlier</a:t>
            </a: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2921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roid Serif"/>
              <a:buChar char="⊡"/>
            </a:pP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Remove the active class from the first list item link. Pagination links are customizable for different circumstances. Use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disabled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for links that appear un-clickable and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active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to indicate the current page. </a:t>
            </a: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&lt;a class="nav-link active" href= "#"&gt;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Community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&lt;/a&gt;</a:t>
            </a: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2921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roid Serif"/>
              <a:buChar char="⊡"/>
            </a:pP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Copy the split dropdown text from the PBCS conf text document then paste it inside the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&lt;li class="nav-item"&gt; &lt;/li&gt; 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replacing the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&lt;a class="nav-link" href= "#"&gt;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Other Confs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&lt;/a&gt;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anchor tag. This uses built-in Javascript to create the split dropdown</a:t>
            </a:r>
            <a:endParaRPr sz="1200"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2921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roid Serif"/>
              <a:buChar char="⊡"/>
            </a:pP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Change the text/menu items for each dropdown item to : HTML 5, CSS,  and Javascript (instead of Action Another Action, Something Else Here) for other dropdown menu items</a:t>
            </a: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2921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roid Serif"/>
              <a:buChar char="⊡"/>
            </a:pP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Remove the line divider that divides the two dropdowns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&lt;div class="dropdown-divider"&gt;&lt;/div&gt;</a:t>
            </a:r>
            <a:endParaRPr sz="1200"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2921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roid Serif"/>
              <a:buChar char="⊡"/>
            </a:pP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Remove the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&lt;a class dropdown-item href= "#"&gt;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Separated link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&lt;/a&gt;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spacer</a:t>
            </a: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0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4" name="Google Shape;444;p70"/>
          <p:cNvSpPr txBox="1"/>
          <p:nvPr/>
        </p:nvSpPr>
        <p:spPr>
          <a:xfrm>
            <a:off x="429300" y="1100900"/>
            <a:ext cx="8285400" cy="19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In Class Dropdowns Assignment:</a:t>
            </a:r>
            <a:endParaRPr b="1" sz="12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2921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roid Serif"/>
              <a:buChar char="⊡"/>
            </a:pP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Change the Button text or name from Action to Other Confs 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&lt;button type="button" class="btn btn-outline-secondary"&gt;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Action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&lt;/button&gt; </a:t>
            </a:r>
            <a:r>
              <a:rPr lang="en" sz="1200">
                <a:solidFill>
                  <a:srgbClr val="666666"/>
                </a:solidFill>
                <a:latin typeface="Droid Serif"/>
                <a:ea typeface="Droid Serif"/>
                <a:cs typeface="Droid Serif"/>
                <a:sym typeface="Droid Serif"/>
              </a:rPr>
              <a:t>Change the Action to Other Confs</a:t>
            </a:r>
            <a:endParaRPr sz="1200">
              <a:solidFill>
                <a:srgbClr val="666666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2921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roid Serif"/>
              <a:buChar char="⊡"/>
            </a:pP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Change the button colors from danger to outlined gray or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btn-outline-secondary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just below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&lt;div class="btn-group"&gt;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&lt;button type="button" class="btn btn-outline-secondary"&gt;Action&lt;/button&gt;</a:t>
            </a:r>
            <a:endParaRPr sz="1200"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&lt;button type="button" class="btn btn-outline-secondary dropdown-toggle dropdown-toggle-split" data-toggle="dropdown" aria-haspopup="true" aria-expanded="false"&gt;</a:t>
            </a:r>
            <a:endParaRPr sz="1200"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2921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roid Serif"/>
              <a:buChar char="⊡"/>
            </a:pP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Make the arrow point up instead of down by adding the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 dropup 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utility class to the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btn-group 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div just below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 &lt;!--Split Dropdown --&gt; 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menu displays above since the dropdown is at the bottom of the page </a:t>
            </a: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  &lt;!-- Split Dropdown --&gt;</a:t>
            </a:r>
            <a:endParaRPr sz="1200"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&lt;div class="btn-group dropup"&gt;</a:t>
            </a:r>
            <a:endParaRPr sz="1200"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1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0" name="Google Shape;45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3238" y="497440"/>
            <a:ext cx="4197521" cy="4013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2"/>
          <p:cNvSpPr txBox="1"/>
          <p:nvPr>
            <p:ph idx="1" type="body"/>
          </p:nvPr>
        </p:nvSpPr>
        <p:spPr>
          <a:xfrm>
            <a:off x="537750" y="259675"/>
            <a:ext cx="8332200" cy="4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Font typeface="Droid Serif"/>
              <a:buNone/>
            </a:pPr>
            <a:r>
              <a:rPr b="1" lang="en"/>
              <a:t>Adding Cards  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Font typeface="Droid Serif"/>
              <a:buNone/>
            </a:pPr>
            <a:r>
              <a:t/>
            </a:r>
            <a:endParaRPr b="1"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⊡"/>
            </a:pPr>
            <a:r>
              <a:rPr lang="en" sz="1200"/>
              <a:t>Used For (Images Headings, List Groups)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⊡"/>
            </a:pPr>
            <a:r>
              <a:rPr lang="en" sz="1200">
                <a:solidFill>
                  <a:schemeClr val="dk1"/>
                </a:solidFill>
              </a:rPr>
              <a:t>A </a:t>
            </a:r>
            <a:r>
              <a:rPr b="1" lang="en" sz="1200">
                <a:solidFill>
                  <a:schemeClr val="dk1"/>
                </a:solidFill>
              </a:rPr>
              <a:t>card</a:t>
            </a:r>
            <a:r>
              <a:rPr lang="en" sz="1200">
                <a:solidFill>
                  <a:schemeClr val="dk1"/>
                </a:solidFill>
              </a:rPr>
              <a:t> is a flexible and extensible content container. It includes options for headers and footers, a wide variety of content, contextual background colors, and powerful display options.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⊡"/>
            </a:pPr>
            <a:r>
              <a:rPr lang="en" sz="1200">
                <a:solidFill>
                  <a:schemeClr val="dk1"/>
                </a:solidFill>
              </a:rPr>
              <a:t>Cards replace old Bootstrap 3 panels, wells, and thumbnails. Similar functionality to those components is available as modifier or utility classes for cards. 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⊡"/>
            </a:pPr>
            <a:r>
              <a:rPr lang="en" sz="1200">
                <a:solidFill>
                  <a:schemeClr val="dk1"/>
                </a:solidFill>
              </a:rPr>
              <a:t>Cards can also be grouped, spaced as decks, or columns using </a:t>
            </a:r>
            <a:r>
              <a:rPr lang="en" sz="1200">
                <a:solidFill>
                  <a:schemeClr val="dk1"/>
                </a:solidFill>
              </a:rPr>
              <a:t>utility classes</a:t>
            </a:r>
            <a:r>
              <a:rPr lang="en" sz="1200">
                <a:solidFill>
                  <a:schemeClr val="dk1"/>
                </a:solidFill>
              </a:rPr>
              <a:t> </a:t>
            </a:r>
            <a:r>
              <a:rPr lang="en" sz="1200">
                <a:solidFill>
                  <a:srgbClr val="0000FF"/>
                </a:solidFill>
              </a:rPr>
              <a:t>card-group card-deck card-columns</a:t>
            </a:r>
            <a:endParaRPr sz="1200">
              <a:solidFill>
                <a:srgbClr val="0000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⊡"/>
            </a:pPr>
            <a:r>
              <a:rPr lang="en" sz="1200">
                <a:solidFill>
                  <a:schemeClr val="dk1"/>
                </a:solidFill>
              </a:rPr>
              <a:t>Each card has its own set of sections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http://getbootstrap.com/docs/4.3/components/card/#image-caps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□"/>
            </a:pPr>
            <a:r>
              <a:rPr lang="en" sz="1200">
                <a:solidFill>
                  <a:schemeClr val="dk1"/>
                </a:solidFill>
              </a:rPr>
              <a:t>Body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□"/>
            </a:pPr>
            <a:r>
              <a:rPr lang="en" sz="1200">
                <a:solidFill>
                  <a:schemeClr val="dk1"/>
                </a:solidFill>
              </a:rPr>
              <a:t>Title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□"/>
            </a:pPr>
            <a:r>
              <a:rPr lang="en" sz="1200">
                <a:solidFill>
                  <a:schemeClr val="dk1"/>
                </a:solidFill>
              </a:rPr>
              <a:t>Text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</a:rPr>
              <a:t>Reminder Note:</a:t>
            </a:r>
            <a:r>
              <a:rPr lang="en" sz="1200">
                <a:solidFill>
                  <a:srgbClr val="FF0000"/>
                </a:solidFill>
              </a:rPr>
              <a:t> if you have more than 12 columns listed in a row the extra columns will wrap to the next line 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http://getbootstrap.com/docs/4.3/components/card/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72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3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2" name="Google Shape;462;p73"/>
          <p:cNvSpPr txBox="1"/>
          <p:nvPr/>
        </p:nvSpPr>
        <p:spPr>
          <a:xfrm>
            <a:off x="429300" y="1654450"/>
            <a:ext cx="8367900" cy="19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In Class Card Assignment:</a:t>
            </a:r>
            <a:endParaRPr b="1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roid Serif"/>
              <a:buChar char="⊡"/>
            </a:pP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Add the speakers cards text 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&lt;!-- Speakers Cards Start--&gt; &lt;!-- Speakers Cards end--&gt;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from the PBCS conf text document  and paste where the speakers bios text is </a:t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roid Serif"/>
              <a:buChar char="⊡"/>
            </a:pP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F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rom the PBCS conf text document a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dd the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&lt;!-- Image Caption--&gt;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&lt;!-- Image Caption End --&gt;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to each column div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&lt;div class="col-md-6"&gt;&lt;/div&gt;</a:t>
            </a:r>
            <a:endParaRPr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roid Serif"/>
              <a:buChar char="⊡"/>
            </a:pP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Add the images provided to each card where the 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&lt;img class= "card-img-top" src=".../100px100" alt="Card Image Cap"&gt;   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replacing the other location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.../100px100 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with the person’s picture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(Vivianne, Nodestra, Robbie, Ecma,Jay Q, Json)</a:t>
            </a:r>
            <a:endParaRPr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roid Serif"/>
              <a:buChar char="⊡"/>
            </a:pP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Add the speakers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&lt;h1&gt;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heading and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&lt;p&gt; 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paragraph from the PBCS Conf text document to each image caption starting with Vivianne into the div replacing the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&lt;h5 class="card-title"&gt;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Card Title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&lt;/h5&gt;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and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&lt;p class= "card-text"&gt;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The wider…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&lt;/p&gt;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Finish the other columns following the same process 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(Vivianne, Nodestra, Robbie, Ecma,Jay Q, Json)</a:t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roid Serif"/>
              <a:buChar char="⊡"/>
            </a:pP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Add a column breakpoint to all the column divs at the large screen size to display 3 speakers per line in large to xl screens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col-lg-4 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or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&lt;div class= "col-md-6 col-lg-4"&gt;   &lt;/div&gt; 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the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r>
              <a:rPr lang="en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col-md-6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will show 2 </a:t>
            </a:r>
            <a:r>
              <a:rPr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speakers per line in medium screens and 1 speaker per line in small xsmall screens</a:t>
            </a:r>
            <a:endParaRPr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4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8" name="Google Shape;46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825" y="825375"/>
            <a:ext cx="3457149" cy="380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9549" y="777615"/>
            <a:ext cx="3420300" cy="4013336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74"/>
          <p:cNvSpPr txBox="1"/>
          <p:nvPr/>
        </p:nvSpPr>
        <p:spPr>
          <a:xfrm>
            <a:off x="1220850" y="346900"/>
            <a:ext cx="18945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LG Viewport</a:t>
            </a:r>
            <a:endParaRPr/>
          </a:p>
        </p:txBody>
      </p:sp>
      <p:sp>
        <p:nvSpPr>
          <p:cNvPr id="471" name="Google Shape;471;p74"/>
          <p:cNvSpPr txBox="1"/>
          <p:nvPr/>
        </p:nvSpPr>
        <p:spPr>
          <a:xfrm>
            <a:off x="5570450" y="346900"/>
            <a:ext cx="26607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MD-SM</a:t>
            </a:r>
            <a:r>
              <a:rPr b="1" lang="en" sz="20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Viewport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5"/>
          <p:cNvSpPr txBox="1"/>
          <p:nvPr>
            <p:ph idx="1" type="body"/>
          </p:nvPr>
        </p:nvSpPr>
        <p:spPr>
          <a:xfrm>
            <a:off x="544950" y="342200"/>
            <a:ext cx="8160900" cy="4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Font typeface="Droid Serif"/>
              <a:buNone/>
            </a:pPr>
            <a:r>
              <a:rPr b="1" lang="en"/>
              <a:t>List Groups</a:t>
            </a:r>
            <a:r>
              <a:rPr b="1" lang="en"/>
              <a:t>  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Font typeface="Droid Serif"/>
              <a:buNone/>
            </a:pPr>
            <a:r>
              <a:t/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Font typeface="Droid Serif"/>
              <a:buNone/>
            </a:pPr>
            <a:r>
              <a:rPr b="1" lang="en" sz="1400" u="sng">
                <a:solidFill>
                  <a:schemeClr val="hlink"/>
                </a:solidFill>
                <a:hlinkClick r:id="rId3"/>
              </a:rPr>
              <a:t>http://getbootstrap.com/docs/4.3/components/card/#list-groups</a:t>
            </a:r>
            <a:endParaRPr b="1" sz="1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Font typeface="Droid Serif"/>
              <a:buNone/>
            </a:pPr>
            <a:r>
              <a:t/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⊡"/>
            </a:pPr>
            <a:r>
              <a:rPr lang="en" sz="1200">
                <a:solidFill>
                  <a:schemeClr val="dk1"/>
                </a:solidFill>
              </a:rPr>
              <a:t>Create lists of content and for displaying a series of content (make them pretty)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⊡"/>
            </a:pPr>
            <a:r>
              <a:rPr lang="en" sz="1200">
                <a:solidFill>
                  <a:schemeClr val="dk1"/>
                </a:solidFill>
              </a:rPr>
              <a:t>Uses two classes </a:t>
            </a:r>
            <a:r>
              <a:rPr lang="en" sz="1200">
                <a:solidFill>
                  <a:srgbClr val="0000FF"/>
                </a:solidFill>
              </a:rPr>
              <a:t>list-group</a:t>
            </a:r>
            <a:r>
              <a:rPr lang="en" sz="1200">
                <a:solidFill>
                  <a:schemeClr val="dk1"/>
                </a:solidFill>
              </a:rPr>
              <a:t> for the list and </a:t>
            </a:r>
            <a:r>
              <a:rPr lang="en" sz="1200">
                <a:solidFill>
                  <a:srgbClr val="0000FF"/>
                </a:solidFill>
              </a:rPr>
              <a:t>list-group-item</a:t>
            </a:r>
            <a:r>
              <a:rPr lang="en" sz="1200">
                <a:solidFill>
                  <a:schemeClr val="dk1"/>
                </a:solidFill>
              </a:rPr>
              <a:t> for the list items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⊡"/>
            </a:pPr>
            <a:r>
              <a:rPr lang="en" sz="1200"/>
              <a:t>Can/should be wrapped with a </a:t>
            </a:r>
            <a:r>
              <a:rPr lang="en" sz="1200">
                <a:solidFill>
                  <a:srgbClr val="0000FF"/>
                </a:solidFill>
              </a:rPr>
              <a:t>&lt;div&gt;&lt;/div&gt;</a:t>
            </a:r>
            <a:r>
              <a:rPr lang="en" sz="1200"/>
              <a:t> inside the </a:t>
            </a:r>
            <a:r>
              <a:rPr lang="en" sz="1200">
                <a:solidFill>
                  <a:srgbClr val="0000FF"/>
                </a:solidFill>
              </a:rPr>
              <a:t>&lt;li&gt;&lt;/li&gt;</a:t>
            </a:r>
            <a:r>
              <a:rPr lang="en" sz="1200"/>
              <a:t> with a utility class= </a:t>
            </a:r>
            <a:r>
              <a:rPr lang="en" sz="1200">
                <a:solidFill>
                  <a:srgbClr val="0000FF"/>
                </a:solidFill>
              </a:rPr>
              <a:t>"d-flex justify-content-between" </a:t>
            </a:r>
            <a:r>
              <a:rPr lang="en" sz="1200"/>
              <a:t>the div will be a flex container and help align everything. D-flex enables flex behavior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⊡"/>
            </a:pPr>
            <a:r>
              <a:rPr lang="en" sz="1200"/>
              <a:t>Use </a:t>
            </a:r>
            <a:r>
              <a:rPr lang="en" sz="1200">
                <a:solidFill>
                  <a:srgbClr val="0000FF"/>
                </a:solidFill>
              </a:rPr>
              <a:t>justify-content</a:t>
            </a:r>
            <a:r>
              <a:rPr lang="en" sz="1200"/>
              <a:t> utilities on flexbox containers to change the alignment of flex items on the main axis (the x-axis to start, y-axis if flex-direction: column). Choose from options </a:t>
            </a:r>
            <a:r>
              <a:rPr lang="en" sz="1200">
                <a:solidFill>
                  <a:srgbClr val="980000"/>
                </a:solidFill>
              </a:rPr>
              <a:t>(</a:t>
            </a:r>
            <a:r>
              <a:rPr lang="en" sz="1200">
                <a:solidFill>
                  <a:srgbClr val="0000FF"/>
                </a:solidFill>
              </a:rPr>
              <a:t>start </a:t>
            </a:r>
            <a:r>
              <a:rPr lang="en" sz="1200">
                <a:solidFill>
                  <a:srgbClr val="980000"/>
                </a:solidFill>
              </a:rPr>
              <a:t>(the browser default) </a:t>
            </a:r>
            <a:r>
              <a:rPr lang="en" sz="1200">
                <a:solidFill>
                  <a:srgbClr val="0000FF"/>
                </a:solidFill>
              </a:rPr>
              <a:t>end</a:t>
            </a:r>
            <a:r>
              <a:rPr lang="en" sz="1200">
                <a:solidFill>
                  <a:srgbClr val="980000"/>
                </a:solidFill>
              </a:rPr>
              <a:t> </a:t>
            </a:r>
            <a:r>
              <a:rPr lang="en" sz="1200">
                <a:solidFill>
                  <a:srgbClr val="0000FF"/>
                </a:solidFill>
              </a:rPr>
              <a:t>center between or around</a:t>
            </a:r>
            <a:r>
              <a:rPr lang="en" sz="1200">
                <a:solidFill>
                  <a:srgbClr val="980000"/>
                </a:solidFill>
              </a:rPr>
              <a:t>)</a:t>
            </a:r>
            <a:r>
              <a:rPr lang="en" sz="1200"/>
              <a:t>. The </a:t>
            </a:r>
            <a:r>
              <a:rPr lang="en" sz="1200">
                <a:solidFill>
                  <a:srgbClr val="0000FF"/>
                </a:solidFill>
              </a:rPr>
              <a:t>justify-content-between</a:t>
            </a:r>
            <a:r>
              <a:rPr lang="en" sz="1200"/>
              <a:t> equally distributes the content on a single line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⊡"/>
            </a:pPr>
            <a:r>
              <a:rPr lang="en" sz="1200"/>
              <a:t>Can style the list item with </a:t>
            </a:r>
            <a:r>
              <a:rPr lang="en" sz="1200">
                <a:solidFill>
                  <a:srgbClr val="0000FF"/>
                </a:solidFill>
              </a:rPr>
              <a:t>list-item-success list-item-primary</a:t>
            </a:r>
            <a:r>
              <a:rPr lang="en" sz="1200"/>
              <a:t> utility classes  within the list item group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⊡"/>
            </a:pPr>
            <a:r>
              <a:rPr lang="en" sz="1200"/>
              <a:t>Can be linked to sections of the pages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75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idx="1" type="body"/>
          </p:nvPr>
        </p:nvSpPr>
        <p:spPr>
          <a:xfrm>
            <a:off x="782925" y="600554"/>
            <a:ext cx="77328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Layouts Grids and Responsive Images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Has 5 device classes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⊡"/>
            </a:pPr>
            <a:r>
              <a:rPr lang="en" sz="1800"/>
              <a:t>Extra Small (iPhone 4)-  </a:t>
            </a:r>
            <a:r>
              <a:rPr lang="en" sz="1400">
                <a:solidFill>
                  <a:srgbClr val="0000FF"/>
                </a:solidFill>
              </a:rPr>
              <a:t>col- 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⊡"/>
            </a:pPr>
            <a:r>
              <a:rPr lang="en" sz="1800"/>
              <a:t>Small (</a:t>
            </a:r>
            <a:r>
              <a:rPr lang="en" sz="1800"/>
              <a:t>Phones)- </a:t>
            </a:r>
            <a:r>
              <a:rPr lang="en" sz="1400">
                <a:solidFill>
                  <a:srgbClr val="0000FF"/>
                </a:solidFill>
              </a:rPr>
              <a:t>col-sm-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⊡"/>
            </a:pPr>
            <a:r>
              <a:rPr lang="en" sz="1800"/>
              <a:t>Medium (Tablets)- </a:t>
            </a:r>
            <a:r>
              <a:rPr lang="en" sz="1400">
                <a:solidFill>
                  <a:srgbClr val="0000FF"/>
                </a:solidFill>
              </a:rPr>
              <a:t>c</a:t>
            </a:r>
            <a:r>
              <a:rPr lang="en" sz="1400">
                <a:solidFill>
                  <a:srgbClr val="0000FF"/>
                </a:solidFill>
              </a:rPr>
              <a:t>ol-md-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⊡"/>
            </a:pPr>
            <a:r>
              <a:rPr lang="en" sz="1800"/>
              <a:t>Large (Desktops)- </a:t>
            </a:r>
            <a:r>
              <a:rPr lang="en" sz="1400">
                <a:solidFill>
                  <a:srgbClr val="0000FF"/>
                </a:solidFill>
              </a:rPr>
              <a:t>col-lg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⊡"/>
            </a:pPr>
            <a:r>
              <a:rPr lang="en" sz="1800"/>
              <a:t>Xtra Large (Form Desktops)-  </a:t>
            </a:r>
            <a:r>
              <a:rPr lang="en" sz="1400">
                <a:solidFill>
                  <a:srgbClr val="0000FF"/>
                </a:solidFill>
              </a:rPr>
              <a:t>col.xl-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3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6"/>
          <p:cNvSpPr txBox="1"/>
          <p:nvPr>
            <p:ph idx="1" type="body"/>
          </p:nvPr>
        </p:nvSpPr>
        <p:spPr>
          <a:xfrm>
            <a:off x="544950" y="299050"/>
            <a:ext cx="7886100" cy="15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Font typeface="Droid Serif"/>
              <a:buNone/>
            </a:pPr>
            <a:r>
              <a:rPr b="1" lang="en"/>
              <a:t>Badges</a:t>
            </a:r>
            <a:r>
              <a:rPr b="1" lang="en"/>
              <a:t>  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Font typeface="Droid Serif"/>
              <a:buNone/>
            </a:pPr>
            <a:r>
              <a:rPr b="1" lang="en" sz="1200" u="sng">
                <a:solidFill>
                  <a:schemeClr val="hlink"/>
                </a:solidFill>
                <a:hlinkClick r:id="rId3"/>
              </a:rPr>
              <a:t>https://getbootstrap.com/docs/4.3/components/badge/</a:t>
            </a:r>
            <a:endParaRPr b="1"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Font typeface="Droid Serif"/>
              <a:buNone/>
            </a:pPr>
            <a:r>
              <a:t/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⊡"/>
            </a:pPr>
            <a:r>
              <a:rPr lang="en" sz="1200">
                <a:solidFill>
                  <a:schemeClr val="dk1"/>
                </a:solidFill>
              </a:rPr>
              <a:t>Badges scale to match the size of the immediate parent element by using relative font sizing and em units. (contextual, pill, and links)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⊡"/>
            </a:pPr>
            <a:r>
              <a:rPr lang="en" sz="1200">
                <a:solidFill>
                  <a:schemeClr val="dk1"/>
                </a:solidFill>
              </a:rPr>
              <a:t>Badges can be used as part of links or buttons to provide a counter.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76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4" name="Google Shape;48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6675" y="1779525"/>
            <a:ext cx="5445650" cy="304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7"/>
          <p:cNvSpPr txBox="1"/>
          <p:nvPr>
            <p:ph idx="1" type="body"/>
          </p:nvPr>
        </p:nvSpPr>
        <p:spPr>
          <a:xfrm>
            <a:off x="544950" y="342200"/>
            <a:ext cx="6980100" cy="4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Font typeface="Droid Serif"/>
              <a:buNone/>
            </a:pPr>
            <a:r>
              <a:rPr b="1" lang="en"/>
              <a:t>Contextual Classes or Variations</a:t>
            </a:r>
            <a:r>
              <a:rPr b="1" lang="en"/>
              <a:t>  </a:t>
            </a:r>
            <a:endParaRPr b="1"/>
          </a:p>
          <a:p>
            <a:pPr indent="-292100" lvl="0" marL="3429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⊡"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http://getbootstrap.com/docs/4.3/components/list-group/#contextual-classes</a:t>
            </a:r>
            <a:endParaRPr b="1" sz="1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Font typeface="Droid Serif"/>
              <a:buNone/>
            </a:pPr>
            <a:r>
              <a:t/>
            </a:r>
            <a:endParaRPr b="1" sz="14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⊡"/>
            </a:pPr>
            <a:r>
              <a:rPr lang="en" sz="1200">
                <a:solidFill>
                  <a:schemeClr val="dk1"/>
                </a:solidFill>
              </a:rPr>
              <a:t>To change the appearance of a badge. For a rounded shape use </a:t>
            </a:r>
            <a:r>
              <a:rPr lang="en" sz="1200">
                <a:solidFill>
                  <a:srgbClr val="0000FF"/>
                </a:solidFill>
              </a:rPr>
              <a:t>badge-pill</a:t>
            </a:r>
            <a:r>
              <a:rPr lang="en" sz="1200">
                <a:solidFill>
                  <a:schemeClr val="dk1"/>
                </a:solidFill>
              </a:rPr>
              <a:t> and to add a color use something like </a:t>
            </a:r>
            <a:r>
              <a:rPr lang="en" sz="1200">
                <a:solidFill>
                  <a:srgbClr val="0000FF"/>
                </a:solidFill>
              </a:rPr>
              <a:t>badge-primary 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</a:rPr>
              <a:t>&lt;span class= "</a:t>
            </a:r>
            <a:r>
              <a:rPr lang="en" sz="1200">
                <a:solidFill>
                  <a:srgbClr val="0000FF"/>
                </a:solidFill>
              </a:rPr>
              <a:t>badge badge-pill"&gt;highlighted item &lt;/span&gt;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77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1" name="Google Shape;491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225" y="1995775"/>
            <a:ext cx="5320849" cy="207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0725" y="2424400"/>
            <a:ext cx="3900449" cy="214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8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8" name="Google Shape;498;p78"/>
          <p:cNvSpPr txBox="1"/>
          <p:nvPr/>
        </p:nvSpPr>
        <p:spPr>
          <a:xfrm>
            <a:off x="386700" y="1694775"/>
            <a:ext cx="8370600" cy="19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In Class List Group Assignment:</a:t>
            </a:r>
            <a:endParaRPr b="1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2921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roid Serif"/>
              <a:buChar char="⊡"/>
            </a:pP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Add the list group text from the text for pbcs text file into the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&lt;article&gt;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just below the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 &lt;h3 class= "mb-4" &gt;What You’ll Learn&lt;/h3&gt;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and just above the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&lt;/article&gt;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replacing the existing unordered list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&lt;ul&gt;&lt;/ul&gt;</a:t>
            </a:r>
            <a:endParaRPr sz="1200"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292100" lvl="0" marL="3429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Droid Serif"/>
              <a:buChar char="⊡"/>
            </a:pP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Add the schedules unordered list text from the text for pbcs text file replacing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&lt;!--Schedules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--&gt;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 &lt;!--Schedules End --&gt; 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section created earlier </a:t>
            </a: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292100" lvl="0" marL="3429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Droid Serif"/>
              <a:buChar char="⊡"/>
            </a:pP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Add a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class= "d-flex justify-content-between" 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into the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 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&lt;div&gt;&lt;/div&gt;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inside the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&lt;li class= "list-group-item"&gt;&lt;/li&gt;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this will help align the first item to the left side and the other element to the right of the list</a:t>
            </a: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292100" lvl="0" marL="3429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Droid Serif"/>
              <a:buChar char="⊡"/>
            </a:pP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Add a heading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&lt;h5 class="mb-1"&gt;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&lt;/h5&gt; 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with a margin bottom of 1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mb-1 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inside the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&lt;div&gt;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starting with the text from pbcs text file Keynote: Internet Things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&lt;h5 class="mb5"&gt;Keynote: Internet Things&lt;/h5&gt;</a:t>
            </a:r>
            <a:endParaRPr sz="1200"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292100" lvl="0" marL="3429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Droid Serif"/>
              <a:buChar char="⊡"/>
            </a:pP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Add a Pill Badge using a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&lt;span&gt;&lt;/span&gt;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and the utility class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badge-pill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&lt;span class= "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badge badge-pill badge-info p-2"&gt;&lt;/span&gt; 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copy the text  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from pbcs text file 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and paste below the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&lt;h5&gt;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heading above the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&lt;/li&gt;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then add the text of 9:00AM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from pbcs text file to the or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&lt;span class= "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badge badge-pill badge-info p-2"&gt;&lt;/span&gt; 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replacing the text Info</a:t>
            </a: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292100" lvl="0" marL="3429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Droid Serif"/>
              <a:buChar char="⊡"/>
            </a:pP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Add a paragraph 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and a margin of 1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&lt;p class="mb-1"&gt;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 containing the speaker name Nostra 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from pbcs text file and paste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below/outside of the the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&lt;/div&gt;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or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 &lt;p class="mb-1"&gt;Nostra&lt;/p&gt;</a:t>
            </a:r>
            <a:endParaRPr sz="1200"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9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4" name="Google Shape;504;p79"/>
          <p:cNvSpPr txBox="1"/>
          <p:nvPr/>
        </p:nvSpPr>
        <p:spPr>
          <a:xfrm>
            <a:off x="386700" y="1587750"/>
            <a:ext cx="8370600" cy="19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In Class List Group Assignment:</a:t>
            </a:r>
            <a:endParaRPr b="1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292100" lvl="0" marL="3429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Droid Serif"/>
              <a:buChar char="⊡"/>
            </a:pP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Copy the entire list group item just created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&lt;li class="list-group-item"&gt;</a:t>
            </a:r>
            <a:endParaRPr sz="1200"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&lt;div class="d-flex justify-content-between"&gt;</a:t>
            </a:r>
            <a:endParaRPr sz="1200"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&lt;h5 class="mb-1"&gt; Keynote Internet Things&lt;/h5&gt;</a:t>
            </a:r>
            <a:endParaRPr sz="1200"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 &lt;span class="badge badge-pill badge-info p-2"&gt;9:00AM&lt;/span&gt;</a:t>
            </a:r>
            <a:endParaRPr sz="1200"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&lt;/div&gt;</a:t>
            </a:r>
            <a:endParaRPr sz="1200"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&lt;p class="mb-1"&gt;Nodestra&lt;/p&gt;</a:t>
            </a:r>
            <a:endParaRPr sz="1200"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&lt;/li&gt;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 </a:t>
            </a: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and paste it 3 more times  inside or  above the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&lt;/ul&gt; </a:t>
            </a: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292100" lvl="0" marL="3429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Droid Serif"/>
              <a:buChar char="⊡"/>
            </a:pP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Make the schedule times badges 10:00 , 11:00 , 12:00PM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&lt;span class="badge badge-pill badge-info p-2"&gt;9:00AM&lt;/span&gt;</a:t>
            </a:r>
            <a:endParaRPr sz="1200"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292100" lvl="0" marL="3429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Droid Serif"/>
              <a:buChar char="⊡"/>
            </a:pP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Change the headings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&lt;h5&gt;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for each heading to HTML5 , Javascript and Lunch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&lt;h5 class="mb5"&gt;Keynote: Internet Things&lt;/h5&gt;</a:t>
            </a:r>
            <a:endParaRPr sz="1200"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292100" lvl="0" marL="3429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Droid Serif"/>
              <a:buChar char="⊡"/>
            </a:pP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Change the speaker names for each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&lt;p class="mb-1"&gt;Nostra&lt;/p&gt;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to Vivianne, JQuery and Free Pizza</a:t>
            </a: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292100" lvl="0" marL="3429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Droid Serif"/>
              <a:buChar char="⊡"/>
            </a:pP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Style the lunch list group 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list item 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with a success using the list item contextual class add it just below the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&lt;ul class="list-group"&gt;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and inside the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&lt;li&gt;</a:t>
            </a:r>
            <a:r>
              <a:rPr lang="en" sz="12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 should look like  </a:t>
            </a:r>
            <a:r>
              <a:rPr lang="en" sz="1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&lt;li class="list-group-item list-group-item-success"&gt;</a:t>
            </a:r>
            <a:endParaRPr sz="1200"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0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0" name="Google Shape;51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925" y="736376"/>
            <a:ext cx="7750751" cy="34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1"/>
          <p:cNvSpPr txBox="1"/>
          <p:nvPr>
            <p:ph type="ctrTitle"/>
          </p:nvPr>
        </p:nvSpPr>
        <p:spPr>
          <a:xfrm>
            <a:off x="2296350" y="1991850"/>
            <a:ext cx="45513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</a:t>
            </a:r>
            <a:r>
              <a:rPr lang="en"/>
              <a:t> Topics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82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1" name="Google Shape;521;p82"/>
          <p:cNvSpPr txBox="1"/>
          <p:nvPr/>
        </p:nvSpPr>
        <p:spPr>
          <a:xfrm>
            <a:off x="467525" y="1071750"/>
            <a:ext cx="8310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999999"/>
                </a:solidFill>
                <a:latin typeface="Droid Serif"/>
                <a:ea typeface="Droid Serif"/>
                <a:cs typeface="Droid Serif"/>
                <a:sym typeface="Droid Serif"/>
              </a:rPr>
              <a:t>Homework</a:t>
            </a:r>
            <a:endParaRPr sz="2000">
              <a:solidFill>
                <a:srgbClr val="999999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Droid Serif"/>
              <a:buChar char="⊡"/>
            </a:pPr>
            <a:r>
              <a:rPr lang="en" sz="20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Next Slide-PBCS Project</a:t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Complete a single page design of the PBCS website including a modal, carousel and using a custom stylesheet</a:t>
            </a:r>
            <a:endParaRPr i="1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Droid Serif"/>
              <a:buChar char="⊡"/>
            </a:pPr>
            <a:r>
              <a:rPr lang="en" sz="20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Complete </a:t>
            </a:r>
            <a:r>
              <a:rPr lang="en" sz="2000" u="sng">
                <a:solidFill>
                  <a:schemeClr val="hlink"/>
                </a:solidFill>
                <a:latin typeface="Droid Serif"/>
                <a:ea typeface="Droid Serif"/>
                <a:cs typeface="Droid Serif"/>
                <a:sym typeface="Droid Serif"/>
                <a:hlinkClick r:id="rId3"/>
              </a:rPr>
              <a:t>https://teamtreehouse.com/library/framework-basics</a:t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Droid Serif"/>
              <a:buChar char="⊡"/>
            </a:pPr>
            <a:r>
              <a:rPr lang="en" sz="20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Resources:</a:t>
            </a:r>
            <a:r>
              <a:rPr lang="en" sz="2000" u="sng">
                <a:solidFill>
                  <a:schemeClr val="hlink"/>
                </a:solidFill>
                <a:latin typeface="Droid Serif"/>
                <a:ea typeface="Droid Serif"/>
                <a:cs typeface="Droid Serif"/>
                <a:sym typeface="Droid Serif"/>
                <a:hlinkClick r:id="rId4"/>
              </a:rPr>
              <a:t> https://startbootstrap.com/template-categories/all/</a:t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50" y="1103450"/>
            <a:ext cx="8202725" cy="356932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 txBox="1"/>
          <p:nvPr/>
        </p:nvSpPr>
        <p:spPr>
          <a:xfrm>
            <a:off x="1221450" y="480525"/>
            <a:ext cx="46809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2300">
                <a:solidFill>
                  <a:schemeClr val="dk1"/>
                </a:solidFill>
              </a:rPr>
              <a:t>Bootstrap Media Query Ranges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Montserrat"/>
              <a:buNone/>
            </a:pPr>
            <a:r>
              <a:rPr lang="en"/>
              <a:t>Bootstrap 2</a:t>
            </a:r>
            <a:endParaRPr b="1" i="0" sz="12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1221450" y="480525"/>
            <a:ext cx="46809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2300">
                <a:solidFill>
                  <a:schemeClr val="dk1"/>
                </a:solidFill>
              </a:rPr>
              <a:t>Bootstrap Grid Options</a:t>
            </a:r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775" y="1350300"/>
            <a:ext cx="8299549" cy="261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erdit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